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336" r:id="rId5"/>
    <p:sldId id="338" r:id="rId6"/>
    <p:sldId id="339" r:id="rId7"/>
    <p:sldId id="340" r:id="rId8"/>
    <p:sldId id="341" r:id="rId9"/>
    <p:sldId id="342" r:id="rId10"/>
    <p:sldId id="343" r:id="rId11"/>
    <p:sldId id="344" r:id="rId12"/>
    <p:sldId id="345" r:id="rId13"/>
    <p:sldId id="346" r:id="rId14"/>
    <p:sldId id="347" r:id="rId15"/>
    <p:sldId id="348" r:id="rId16"/>
    <p:sldId id="349" r:id="rId17"/>
    <p:sldId id="350" r:id="rId18"/>
    <p:sldId id="351" r:id="rId19"/>
    <p:sldId id="399" r:id="rId20"/>
    <p:sldId id="352" r:id="rId21"/>
    <p:sldId id="353" r:id="rId22"/>
    <p:sldId id="354" r:id="rId23"/>
    <p:sldId id="355" r:id="rId24"/>
    <p:sldId id="356" r:id="rId25"/>
    <p:sldId id="357" r:id="rId26"/>
    <p:sldId id="358" r:id="rId27"/>
    <p:sldId id="359" r:id="rId28"/>
    <p:sldId id="400" r:id="rId29"/>
    <p:sldId id="401" r:id="rId30"/>
    <p:sldId id="360" r:id="rId31"/>
    <p:sldId id="361" r:id="rId32"/>
    <p:sldId id="362" r:id="rId33"/>
    <p:sldId id="363" r:id="rId34"/>
    <p:sldId id="364" r:id="rId35"/>
    <p:sldId id="398" r:id="rId36"/>
    <p:sldId id="365" r:id="rId37"/>
    <p:sldId id="366" r:id="rId38"/>
    <p:sldId id="367" r:id="rId39"/>
    <p:sldId id="368" r:id="rId40"/>
    <p:sldId id="369" r:id="rId41"/>
    <p:sldId id="370" r:id="rId42"/>
    <p:sldId id="371" r:id="rId43"/>
    <p:sldId id="372" r:id="rId44"/>
    <p:sldId id="373" r:id="rId45"/>
    <p:sldId id="374" r:id="rId46"/>
    <p:sldId id="375" r:id="rId47"/>
    <p:sldId id="376" r:id="rId48"/>
    <p:sldId id="402" r:id="rId49"/>
    <p:sldId id="377" r:id="rId50"/>
    <p:sldId id="378" r:id="rId51"/>
    <p:sldId id="379" r:id="rId52"/>
    <p:sldId id="380" r:id="rId53"/>
    <p:sldId id="381" r:id="rId54"/>
    <p:sldId id="382" r:id="rId55"/>
    <p:sldId id="383" r:id="rId56"/>
    <p:sldId id="384" r:id="rId57"/>
    <p:sldId id="385" r:id="rId58"/>
    <p:sldId id="386" r:id="rId59"/>
    <p:sldId id="387" r:id="rId60"/>
    <p:sldId id="403" r:id="rId61"/>
    <p:sldId id="388" r:id="rId62"/>
    <p:sldId id="404" r:id="rId63"/>
    <p:sldId id="389" r:id="rId64"/>
    <p:sldId id="390" r:id="rId65"/>
    <p:sldId id="406" r:id="rId66"/>
    <p:sldId id="407" r:id="rId67"/>
    <p:sldId id="391" r:id="rId68"/>
    <p:sldId id="392" r:id="rId69"/>
    <p:sldId id="393" r:id="rId70"/>
    <p:sldId id="394" r:id="rId71"/>
    <p:sldId id="405" r:id="rId72"/>
    <p:sldId id="395" r:id="rId73"/>
    <p:sldId id="396" r:id="rId74"/>
    <p:sldId id="397" r:id="rId75"/>
    <p:sldId id="277" r:id="rId76"/>
    <p:sldId id="264" r:id="rId77"/>
  </p:sldIdLst>
  <p:sldSz cx="12192000" cy="6858000"/>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05" d="100"/>
          <a:sy n="105" d="100"/>
        </p:scale>
        <p:origin x="138"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tr-T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lvl1pPr>
              <a:defRPr/>
            </a:lvl1pPr>
          </a:lstStyle>
          <a:p>
            <a:pPr>
              <a:defRPr/>
            </a:pPr>
            <a:fld id="{145C061A-8885-42AA-B821-1FE5EA902369}" type="datetimeFigureOut">
              <a:rPr lang="tr-TR"/>
              <a:pPr>
                <a:defRPr/>
              </a:pPr>
              <a:t>5.12.2017</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E1E5DDA9-4666-4A6F-B864-80026F2048C8}"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fld id="{C80E4F9F-D468-4EDD-B227-BADE96374048}" type="datetimeFigureOut">
              <a:rPr lang="tr-TR"/>
              <a:pPr>
                <a:defRPr/>
              </a:pPr>
              <a:t>5.12.2017</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A926583C-A26F-46AE-AAB0-F474B6468695}"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fld id="{A1C19C99-89FF-4EF9-9EDD-85B78DCE1BE6}" type="datetimeFigureOut">
              <a:rPr lang="tr-TR"/>
              <a:pPr>
                <a:defRPr/>
              </a:pPr>
              <a:t>5.12.2017</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6362EF88-53F4-4A23-B54A-8EAC52CA948A}"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fld id="{D72F6B68-9A4A-483D-B22C-4E8C63300C7C}" type="datetimeFigureOut">
              <a:rPr lang="tr-TR"/>
              <a:pPr>
                <a:defRPr/>
              </a:pPr>
              <a:t>5.12.2017</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368D1A0C-593C-4AF9-96D4-A9B9291718CD}"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tr-T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030AB2C-4183-4480-981B-11E933C51386}" type="datetimeFigureOut">
              <a:rPr lang="tr-TR"/>
              <a:pPr>
                <a:defRPr/>
              </a:pPr>
              <a:t>5.12.2017</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C7E2F459-6996-473E-BCAE-96CB53A388E8}"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3"/>
          <p:cNvSpPr>
            <a:spLocks noGrp="1"/>
          </p:cNvSpPr>
          <p:nvPr>
            <p:ph type="dt" sz="half" idx="10"/>
          </p:nvPr>
        </p:nvSpPr>
        <p:spPr/>
        <p:txBody>
          <a:bodyPr/>
          <a:lstStyle>
            <a:lvl1pPr>
              <a:defRPr/>
            </a:lvl1pPr>
          </a:lstStyle>
          <a:p>
            <a:pPr>
              <a:defRPr/>
            </a:pPr>
            <a:fld id="{44C53008-6E81-4ACD-9247-9A30BD370234}" type="datetimeFigureOut">
              <a:rPr lang="tr-TR"/>
              <a:pPr>
                <a:defRPr/>
              </a:pPr>
              <a:t>5.12.2017</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E6F86D62-23C3-46AC-8B51-0266A34700F3}"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tr-T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3"/>
          <p:cNvSpPr>
            <a:spLocks noGrp="1"/>
          </p:cNvSpPr>
          <p:nvPr>
            <p:ph type="dt" sz="half" idx="10"/>
          </p:nvPr>
        </p:nvSpPr>
        <p:spPr/>
        <p:txBody>
          <a:bodyPr/>
          <a:lstStyle>
            <a:lvl1pPr>
              <a:defRPr/>
            </a:lvl1pPr>
          </a:lstStyle>
          <a:p>
            <a:pPr>
              <a:defRPr/>
            </a:pPr>
            <a:fld id="{5CAFC8CD-07AF-46AE-A455-1C783392DE90}" type="datetimeFigureOut">
              <a:rPr lang="tr-TR"/>
              <a:pPr>
                <a:defRPr/>
              </a:pPr>
              <a:t>5.12.2017</a:t>
            </a:fld>
            <a:endParaRPr lang="tr-TR"/>
          </a:p>
        </p:txBody>
      </p:sp>
      <p:sp>
        <p:nvSpPr>
          <p:cNvPr id="8" name="Footer Placeholder 4"/>
          <p:cNvSpPr>
            <a:spLocks noGrp="1"/>
          </p:cNvSpPr>
          <p:nvPr>
            <p:ph type="ftr" sz="quarter" idx="11"/>
          </p:nvPr>
        </p:nvSpPr>
        <p:spPr/>
        <p:txBody>
          <a:bodyPr/>
          <a:lstStyle>
            <a:lvl1pPr>
              <a:defRPr/>
            </a:lvl1pPr>
          </a:lstStyle>
          <a:p>
            <a:pPr>
              <a:defRPr/>
            </a:pPr>
            <a:endParaRPr lang="tr-TR"/>
          </a:p>
        </p:txBody>
      </p:sp>
      <p:sp>
        <p:nvSpPr>
          <p:cNvPr id="9" name="Slide Number Placeholder 5"/>
          <p:cNvSpPr>
            <a:spLocks noGrp="1"/>
          </p:cNvSpPr>
          <p:nvPr>
            <p:ph type="sldNum" sz="quarter" idx="12"/>
          </p:nvPr>
        </p:nvSpPr>
        <p:spPr/>
        <p:txBody>
          <a:bodyPr/>
          <a:lstStyle>
            <a:lvl1pPr>
              <a:defRPr/>
            </a:lvl1pPr>
          </a:lstStyle>
          <a:p>
            <a:pPr>
              <a:defRPr/>
            </a:pPr>
            <a:fld id="{7987ABFC-59E1-48A8-9661-00E48DDD1EAF}"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3"/>
          <p:cNvSpPr>
            <a:spLocks noGrp="1"/>
          </p:cNvSpPr>
          <p:nvPr>
            <p:ph type="dt" sz="half" idx="10"/>
          </p:nvPr>
        </p:nvSpPr>
        <p:spPr/>
        <p:txBody>
          <a:bodyPr/>
          <a:lstStyle>
            <a:lvl1pPr>
              <a:defRPr/>
            </a:lvl1pPr>
          </a:lstStyle>
          <a:p>
            <a:pPr>
              <a:defRPr/>
            </a:pPr>
            <a:fld id="{33447AEA-ADDB-4CC4-ABD4-05F44A459FE7}" type="datetimeFigureOut">
              <a:rPr lang="tr-TR"/>
              <a:pPr>
                <a:defRPr/>
              </a:pPr>
              <a:t>5.12.2017</a:t>
            </a:fld>
            <a:endParaRPr lang="tr-TR"/>
          </a:p>
        </p:txBody>
      </p:sp>
      <p:sp>
        <p:nvSpPr>
          <p:cNvPr id="4" name="Footer Placeholder 4"/>
          <p:cNvSpPr>
            <a:spLocks noGrp="1"/>
          </p:cNvSpPr>
          <p:nvPr>
            <p:ph type="ftr" sz="quarter" idx="11"/>
          </p:nvPr>
        </p:nvSpPr>
        <p:spPr/>
        <p:txBody>
          <a:bodyPr/>
          <a:lstStyle>
            <a:lvl1pPr>
              <a:defRPr/>
            </a:lvl1pPr>
          </a:lstStyle>
          <a:p>
            <a:pPr>
              <a:defRPr/>
            </a:pPr>
            <a:endParaRPr lang="tr-TR"/>
          </a:p>
        </p:txBody>
      </p:sp>
      <p:sp>
        <p:nvSpPr>
          <p:cNvPr id="5" name="Slide Number Placeholder 5"/>
          <p:cNvSpPr>
            <a:spLocks noGrp="1"/>
          </p:cNvSpPr>
          <p:nvPr>
            <p:ph type="sldNum" sz="quarter" idx="12"/>
          </p:nvPr>
        </p:nvSpPr>
        <p:spPr/>
        <p:txBody>
          <a:bodyPr/>
          <a:lstStyle>
            <a:lvl1pPr>
              <a:defRPr/>
            </a:lvl1pPr>
          </a:lstStyle>
          <a:p>
            <a:pPr>
              <a:defRPr/>
            </a:pPr>
            <a:fld id="{23DBB943-C83C-4E65-9988-C472A8FB5C59}"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A616EB8-1FCE-4FF6-A2FA-F81C68C2D124}" type="datetimeFigureOut">
              <a:rPr lang="tr-TR"/>
              <a:pPr>
                <a:defRPr/>
              </a:pPr>
              <a:t>5.12.2017</a:t>
            </a:fld>
            <a:endParaRPr lang="tr-TR"/>
          </a:p>
        </p:txBody>
      </p:sp>
      <p:sp>
        <p:nvSpPr>
          <p:cNvPr id="3" name="Footer Placeholder 4"/>
          <p:cNvSpPr>
            <a:spLocks noGrp="1"/>
          </p:cNvSpPr>
          <p:nvPr>
            <p:ph type="ftr" sz="quarter" idx="11"/>
          </p:nvPr>
        </p:nvSpPr>
        <p:spPr/>
        <p:txBody>
          <a:bodyPr/>
          <a:lstStyle>
            <a:lvl1pPr>
              <a:defRPr/>
            </a:lvl1pPr>
          </a:lstStyle>
          <a:p>
            <a:pPr>
              <a:defRPr/>
            </a:pPr>
            <a:endParaRPr lang="tr-TR"/>
          </a:p>
        </p:txBody>
      </p:sp>
      <p:sp>
        <p:nvSpPr>
          <p:cNvPr id="4" name="Slide Number Placeholder 5"/>
          <p:cNvSpPr>
            <a:spLocks noGrp="1"/>
          </p:cNvSpPr>
          <p:nvPr>
            <p:ph type="sldNum" sz="quarter" idx="12"/>
          </p:nvPr>
        </p:nvSpPr>
        <p:spPr/>
        <p:txBody>
          <a:bodyPr/>
          <a:lstStyle>
            <a:lvl1pPr>
              <a:defRPr/>
            </a:lvl1pPr>
          </a:lstStyle>
          <a:p>
            <a:pPr>
              <a:defRPr/>
            </a:pPr>
            <a:fld id="{25C47380-E8BF-4BE3-9A2F-7C50E2CEA76E}"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tr-T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54EF8B3-7AE3-4CA0-8424-7FF6333B2CAE}" type="datetimeFigureOut">
              <a:rPr lang="tr-TR"/>
              <a:pPr>
                <a:defRPr/>
              </a:pPr>
              <a:t>5.12.2017</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1A5CB024-2173-4042-9678-5C4D0E045EE7}"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tr-T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E5EA846-98F8-4994-A56C-8736C175753F}" type="datetimeFigureOut">
              <a:rPr lang="tr-TR"/>
              <a:pPr>
                <a:defRPr/>
              </a:pPr>
              <a:t>5.12.2017</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272367A7-8086-4B6D-A18F-36E365335E9B}"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tr-TR" smtClean="0"/>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2EED9D9-4891-4AEB-B794-157FED8F1A91}" type="datetimeFigureOut">
              <a:rPr lang="tr-TR"/>
              <a:pPr>
                <a:defRPr/>
              </a:pPr>
              <a:t>5.12.2017</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A724653-6CC5-40BE-A87A-37BF0FF09B18}"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1.jpeg"/></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1.jpeg"/></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1.jpeg"/></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1.jpeg"/></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1.jpeg"/></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1.jpeg"/></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1.jpeg"/></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1.jpeg"/></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7.jpeg"/></Relationships>
</file>

<file path=ppt/slides/_rels/slide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1.jpeg"/></Relationships>
</file>

<file path=ppt/slides/_rels/slide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1.jpeg"/></Relationships>
</file>

<file path=ppt/slides/_rels/slide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1.jpeg"/></Relationships>
</file>

<file path=ppt/slides/_rels/slide5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1.jpeg"/></Relationships>
</file>

<file path=ppt/slides/_rels/slide5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1.jpeg"/></Relationships>
</file>

<file path=ppt/slides/_rels/slide5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1.jpeg"/></Relationships>
</file>

<file path=ppt/slides/_rels/slide6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7.jpeg"/></Relationships>
</file>

<file path=ppt/slides/_rels/slide6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6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1.jpeg"/></Relationships>
</file>

<file path=ppt/slides/_rels/slide6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1.jpeg"/></Relationships>
</file>

<file path=ppt/slides/_rels/slide6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7.jpeg"/></Relationships>
</file>

<file path=ppt/slides/_rels/slide6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7.jpeg"/></Relationships>
</file>

<file path=ppt/slides/_rels/slide6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1.jpeg"/></Relationships>
</file>

<file path=ppt/slides/_rels/slide6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1.jpeg"/></Relationships>
</file>

<file path=ppt/slides/_rels/slide6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7.jpeg"/></Relationships>
</file>

<file path=ppt/slides/_rels/slide7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7.jpeg"/></Relationships>
</file>

<file path=ppt/slides/_rels/slide7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1.jpeg"/></Relationships>
</file>

<file path=ppt/slides/_rels/slide7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1.jpeg"/></Relationships>
</file>

<file path=ppt/slides/_rels/slide7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5673725" y="0"/>
            <a:ext cx="6518275" cy="685800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5" name="Flowchart: Decision 4"/>
          <p:cNvSpPr/>
          <p:nvPr/>
        </p:nvSpPr>
        <p:spPr>
          <a:xfrm>
            <a:off x="4346575" y="2222500"/>
            <a:ext cx="2697163" cy="2636838"/>
          </a:xfrm>
          <a:prstGeom prst="flowChartDecision">
            <a:avLst/>
          </a:prstGeom>
          <a:solidFill>
            <a:schemeClr val="bg1"/>
          </a:solidFill>
          <a:ln w="3810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13315" name="TextBox 7"/>
          <p:cNvSpPr txBox="1">
            <a:spLocks noChangeArrowheads="1"/>
          </p:cNvSpPr>
          <p:nvPr/>
        </p:nvSpPr>
        <p:spPr bwMode="auto">
          <a:xfrm>
            <a:off x="993619" y="4103469"/>
            <a:ext cx="3262624" cy="646331"/>
          </a:xfrm>
          <a:prstGeom prst="rect">
            <a:avLst/>
          </a:prstGeom>
          <a:noFill/>
          <a:ln w="9525">
            <a:noFill/>
            <a:miter lim="800000"/>
            <a:headEnd/>
            <a:tailEnd/>
          </a:ln>
        </p:spPr>
        <p:txBody>
          <a:bodyPr wrap="none">
            <a:spAutoFit/>
          </a:bodyPr>
          <a:lstStyle/>
          <a:p>
            <a:r>
              <a:rPr lang="tr-TR" sz="3600" b="1" dirty="0" smtClean="0">
                <a:solidFill>
                  <a:srgbClr val="008080"/>
                </a:solidFill>
              </a:rPr>
              <a:t>Denizli </a:t>
            </a:r>
            <a:r>
              <a:rPr lang="tr-TR" sz="3600" b="1" dirty="0">
                <a:solidFill>
                  <a:srgbClr val="008080"/>
                </a:solidFill>
              </a:rPr>
              <a:t>Valiliği</a:t>
            </a:r>
            <a:endParaRPr lang="tr-TR" sz="1200" b="1" dirty="0">
              <a:solidFill>
                <a:srgbClr val="008080"/>
              </a:solidFill>
            </a:endParaRPr>
          </a:p>
        </p:txBody>
      </p:sp>
      <p:sp>
        <p:nvSpPr>
          <p:cNvPr id="13316" name="TextBox 8"/>
          <p:cNvSpPr txBox="1">
            <a:spLocks noChangeArrowheads="1"/>
          </p:cNvSpPr>
          <p:nvPr/>
        </p:nvSpPr>
        <p:spPr bwMode="auto">
          <a:xfrm>
            <a:off x="116681" y="4857591"/>
            <a:ext cx="5165725" cy="1006475"/>
          </a:xfrm>
          <a:prstGeom prst="rect">
            <a:avLst/>
          </a:prstGeom>
          <a:noFill/>
          <a:ln w="9525">
            <a:noFill/>
            <a:miter lim="800000"/>
            <a:headEnd/>
            <a:tailEnd/>
          </a:ln>
        </p:spPr>
        <p:txBody>
          <a:bodyPr>
            <a:spAutoFit/>
          </a:bodyPr>
          <a:lstStyle/>
          <a:p>
            <a:pPr algn="ctr"/>
            <a:r>
              <a:rPr lang="tr-TR" sz="3000" b="1" dirty="0">
                <a:solidFill>
                  <a:srgbClr val="008080"/>
                </a:solidFill>
                <a:latin typeface="Calibri" pitchFamily="34" charset="0"/>
              </a:rPr>
              <a:t>İl Nüfus ve Vatandaşlık Müdürlüğü</a:t>
            </a:r>
          </a:p>
        </p:txBody>
      </p:sp>
      <p:cxnSp>
        <p:nvCxnSpPr>
          <p:cNvPr id="11" name="Straight Connector 10"/>
          <p:cNvCxnSpPr/>
          <p:nvPr/>
        </p:nvCxnSpPr>
        <p:spPr>
          <a:xfrm>
            <a:off x="606425" y="4768850"/>
            <a:ext cx="4319588" cy="0"/>
          </a:xfrm>
          <a:prstGeom prst="line">
            <a:avLst/>
          </a:prstGeom>
          <a:ln>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71500" y="5903913"/>
            <a:ext cx="4319588" cy="0"/>
          </a:xfrm>
          <a:prstGeom prst="line">
            <a:avLst/>
          </a:prstGeom>
          <a:ln>
            <a:solidFill>
              <a:srgbClr val="008080"/>
            </a:solidFill>
          </a:ln>
        </p:spPr>
        <p:style>
          <a:lnRef idx="1">
            <a:schemeClr val="accent1"/>
          </a:lnRef>
          <a:fillRef idx="0">
            <a:schemeClr val="accent1"/>
          </a:fillRef>
          <a:effectRef idx="0">
            <a:schemeClr val="accent1"/>
          </a:effectRef>
          <a:fontRef idx="minor">
            <a:schemeClr val="tx1"/>
          </a:fontRef>
        </p:style>
      </p:cxnSp>
      <p:sp>
        <p:nvSpPr>
          <p:cNvPr id="13319" name="TextBox 12"/>
          <p:cNvSpPr txBox="1">
            <a:spLocks noChangeArrowheads="1"/>
          </p:cNvSpPr>
          <p:nvPr/>
        </p:nvSpPr>
        <p:spPr bwMode="auto">
          <a:xfrm>
            <a:off x="7043738" y="2222500"/>
            <a:ext cx="4605337" cy="1373187"/>
          </a:xfrm>
          <a:prstGeom prst="rect">
            <a:avLst/>
          </a:prstGeom>
          <a:noFill/>
          <a:ln w="9525">
            <a:noFill/>
            <a:miter lim="800000"/>
            <a:headEnd/>
            <a:tailEnd/>
          </a:ln>
        </p:spPr>
        <p:txBody>
          <a:bodyPr>
            <a:spAutoFit/>
          </a:bodyPr>
          <a:lstStyle/>
          <a:p>
            <a:pPr algn="ctr"/>
            <a:r>
              <a:rPr lang="tr-TR" sz="2800" b="1" dirty="0">
                <a:solidFill>
                  <a:schemeClr val="bg1"/>
                </a:solidFill>
              </a:rPr>
              <a:t>MÜFTÜLÜK PERSONELİ</a:t>
            </a:r>
          </a:p>
          <a:p>
            <a:pPr algn="ctr"/>
            <a:r>
              <a:rPr lang="tr-TR" sz="2600" b="1" dirty="0">
                <a:solidFill>
                  <a:schemeClr val="bg1"/>
                </a:solidFill>
              </a:rPr>
              <a:t>EVLENDİRME MEVZUATI</a:t>
            </a:r>
            <a:r>
              <a:rPr lang="tr-TR" sz="2800" b="1" dirty="0">
                <a:solidFill>
                  <a:schemeClr val="bg1"/>
                </a:solidFill>
              </a:rPr>
              <a:t> </a:t>
            </a:r>
          </a:p>
          <a:p>
            <a:pPr algn="ctr"/>
            <a:r>
              <a:rPr lang="tr-TR" sz="2800" b="1" dirty="0">
                <a:solidFill>
                  <a:schemeClr val="bg1"/>
                </a:solidFill>
              </a:rPr>
              <a:t>EĞİTİM PROGRAMI</a:t>
            </a:r>
          </a:p>
        </p:txBody>
      </p:sp>
      <p:sp>
        <p:nvSpPr>
          <p:cNvPr id="13320" name="TextBox 13"/>
          <p:cNvSpPr txBox="1">
            <a:spLocks noChangeArrowheads="1"/>
          </p:cNvSpPr>
          <p:nvPr/>
        </p:nvSpPr>
        <p:spPr bwMode="auto">
          <a:xfrm>
            <a:off x="2132012" y="6054725"/>
            <a:ext cx="985837" cy="396875"/>
          </a:xfrm>
          <a:prstGeom prst="rect">
            <a:avLst/>
          </a:prstGeom>
          <a:noFill/>
          <a:ln w="9525">
            <a:noFill/>
            <a:miter lim="800000"/>
            <a:headEnd/>
            <a:tailEnd/>
          </a:ln>
        </p:spPr>
        <p:txBody>
          <a:bodyPr>
            <a:spAutoFit/>
          </a:bodyPr>
          <a:lstStyle/>
          <a:p>
            <a:pPr algn="ctr"/>
            <a:r>
              <a:rPr lang="tr-TR" sz="2000" b="1" dirty="0">
                <a:solidFill>
                  <a:srgbClr val="008080"/>
                </a:solidFill>
                <a:latin typeface="Calibri" pitchFamily="34" charset="0"/>
              </a:rPr>
              <a:t>2017</a:t>
            </a:r>
          </a:p>
        </p:txBody>
      </p:sp>
      <p:pic>
        <p:nvPicPr>
          <p:cNvPr id="13322" name="Resim 1"/>
          <p:cNvPicPr>
            <a:picLocks noChangeAspect="1"/>
          </p:cNvPicPr>
          <p:nvPr/>
        </p:nvPicPr>
        <p:blipFill>
          <a:blip r:embed="rId2"/>
          <a:srcRect/>
          <a:stretch>
            <a:fillRect/>
          </a:stretch>
        </p:blipFill>
        <p:spPr bwMode="auto">
          <a:xfrm>
            <a:off x="5791200" y="179388"/>
            <a:ext cx="1584325" cy="1573212"/>
          </a:xfrm>
          <a:prstGeom prst="rect">
            <a:avLst/>
          </a:prstGeom>
          <a:noFill/>
          <a:ln w="9525">
            <a:noFill/>
            <a:miter lim="800000"/>
            <a:headEnd/>
            <a:tailEnd/>
          </a:ln>
        </p:spPr>
      </p:pic>
      <p:pic>
        <p:nvPicPr>
          <p:cNvPr id="13323" name="Picture 13" descr="nvi"/>
          <p:cNvPicPr>
            <a:picLocks noChangeAspect="1" noChangeArrowheads="1"/>
          </p:cNvPicPr>
          <p:nvPr/>
        </p:nvPicPr>
        <p:blipFill>
          <a:blip r:embed="rId3"/>
          <a:srcRect/>
          <a:stretch>
            <a:fillRect/>
          </a:stretch>
        </p:blipFill>
        <p:spPr bwMode="auto">
          <a:xfrm>
            <a:off x="10531475" y="296863"/>
            <a:ext cx="1414463" cy="1414462"/>
          </a:xfrm>
          <a:prstGeom prst="rect">
            <a:avLst/>
          </a:prstGeom>
          <a:noFill/>
          <a:ln w="9525">
            <a:noFill/>
            <a:miter lim="800000"/>
            <a:headEnd/>
            <a:tailEnd/>
          </a:ln>
        </p:spPr>
      </p:pic>
      <p:pic>
        <p:nvPicPr>
          <p:cNvPr id="13324" name="Picture 14" descr="Mustafa_Kemal_Ataturk"/>
          <p:cNvPicPr>
            <a:picLocks noChangeAspect="1" noChangeArrowheads="1"/>
          </p:cNvPicPr>
          <p:nvPr/>
        </p:nvPicPr>
        <p:blipFill>
          <a:blip r:embed="rId4"/>
          <a:srcRect/>
          <a:stretch>
            <a:fillRect/>
          </a:stretch>
        </p:blipFill>
        <p:spPr bwMode="auto">
          <a:xfrm>
            <a:off x="1376363" y="158750"/>
            <a:ext cx="2497137" cy="3746500"/>
          </a:xfrm>
          <a:prstGeom prst="rect">
            <a:avLst/>
          </a:prstGeom>
          <a:noFill/>
          <a:ln w="9525">
            <a:noFill/>
            <a:miter lim="800000"/>
            <a:headEnd/>
            <a:tailEnd/>
          </a:ln>
        </p:spPr>
      </p:pic>
      <p:sp>
        <p:nvSpPr>
          <p:cNvPr id="13325" name="TextBox 8"/>
          <p:cNvSpPr txBox="1">
            <a:spLocks noChangeArrowheads="1"/>
          </p:cNvSpPr>
          <p:nvPr/>
        </p:nvSpPr>
        <p:spPr bwMode="auto">
          <a:xfrm>
            <a:off x="6763543" y="4903629"/>
            <a:ext cx="5165725" cy="954107"/>
          </a:xfrm>
          <a:prstGeom prst="rect">
            <a:avLst/>
          </a:prstGeom>
          <a:noFill/>
          <a:ln w="9525">
            <a:noFill/>
            <a:miter lim="800000"/>
            <a:headEnd/>
            <a:tailEnd/>
          </a:ln>
        </p:spPr>
        <p:txBody>
          <a:bodyPr>
            <a:spAutoFit/>
          </a:bodyPr>
          <a:lstStyle/>
          <a:p>
            <a:pPr algn="ctr"/>
            <a:r>
              <a:rPr lang="tr-TR" sz="2800" b="1" dirty="0" smtClean="0">
                <a:solidFill>
                  <a:schemeClr val="bg1"/>
                </a:solidFill>
                <a:latin typeface="Calibri" pitchFamily="34" charset="0"/>
              </a:rPr>
              <a:t>Nazmi ÇİÇEK</a:t>
            </a:r>
          </a:p>
          <a:p>
            <a:pPr algn="ctr"/>
            <a:r>
              <a:rPr lang="tr-TR" sz="2800" b="1" dirty="0" smtClean="0">
                <a:solidFill>
                  <a:schemeClr val="bg1"/>
                </a:solidFill>
                <a:latin typeface="Calibri" pitchFamily="34" charset="0"/>
              </a:rPr>
              <a:t>İl </a:t>
            </a:r>
            <a:r>
              <a:rPr lang="tr-TR" sz="2800" b="1" dirty="0">
                <a:solidFill>
                  <a:schemeClr val="bg1"/>
                </a:solidFill>
                <a:latin typeface="Calibri" pitchFamily="34" charset="0"/>
              </a:rPr>
              <a:t>Nüfus ve Vatandaşlık Müdürü</a:t>
            </a:r>
          </a:p>
        </p:txBody>
      </p:sp>
      <p:pic>
        <p:nvPicPr>
          <p:cNvPr id="2" name="Resim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38880" y="2545006"/>
            <a:ext cx="1317036" cy="199182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10023475" cy="5632311"/>
          </a:xfrm>
          <a:prstGeom prst="rect">
            <a:avLst/>
          </a:prstGeom>
          <a:noFill/>
          <a:ln w="9525">
            <a:noFill/>
            <a:miter lim="800000"/>
            <a:headEnd/>
            <a:tailEnd/>
          </a:ln>
        </p:spPr>
        <p:txBody>
          <a:bodyPr>
            <a:spAutoFit/>
          </a:bodyPr>
          <a:lstStyle/>
          <a:p>
            <a:r>
              <a:rPr lang="tr-TR" sz="2400" b="1" dirty="0">
                <a:solidFill>
                  <a:srgbClr val="008080"/>
                </a:solidFill>
              </a:rPr>
              <a:t>EVLENDİRME MEMURLUĞU GÖREV VE YETKİSİNİN VERİLMESİNDE USUL</a:t>
            </a:r>
          </a:p>
          <a:p>
            <a:pPr algn="just"/>
            <a:r>
              <a:rPr lang="tr-TR" sz="2400" dirty="0" smtClean="0">
                <a:solidFill>
                  <a:srgbClr val="008080"/>
                </a:solidFill>
              </a:rPr>
              <a:t>	Belediye </a:t>
            </a:r>
            <a:r>
              <a:rPr lang="tr-TR" sz="2400" dirty="0">
                <a:solidFill>
                  <a:srgbClr val="008080"/>
                </a:solidFill>
              </a:rPr>
              <a:t>başkanları ve köy muhtarları dışında nüfus müdürleri, il nüfus ve vatandaşlık müdürleri ile il ve ilçe müftülüklerine Bakanlıkça evlendirme memurluğu yetki ve görevi verilmedikçe evlendirme yapmaları mümkün değildir.</a:t>
            </a:r>
          </a:p>
          <a:p>
            <a:pPr algn="just"/>
            <a:endParaRPr lang="tr-TR" sz="2400" b="1" dirty="0">
              <a:solidFill>
                <a:srgbClr val="008080"/>
              </a:solidFill>
            </a:endParaRPr>
          </a:p>
          <a:p>
            <a:pPr algn="just"/>
            <a:r>
              <a:rPr lang="tr-TR" sz="2400" b="1" dirty="0">
                <a:solidFill>
                  <a:srgbClr val="008080"/>
                </a:solidFill>
              </a:rPr>
              <a:t>YETKİ SINIRI</a:t>
            </a:r>
          </a:p>
          <a:p>
            <a:pPr algn="just"/>
            <a:r>
              <a:rPr lang="tr-TR" sz="2400" dirty="0" smtClean="0">
                <a:solidFill>
                  <a:srgbClr val="008080"/>
                </a:solidFill>
              </a:rPr>
              <a:t>	Evlendirme </a:t>
            </a:r>
            <a:r>
              <a:rPr lang="tr-TR" sz="2400" dirty="0">
                <a:solidFill>
                  <a:srgbClr val="008080"/>
                </a:solidFill>
              </a:rPr>
              <a:t>Yönetmeliği hükümlerine göre kendilerine evlendirme memurluğu yetkisi verilen görevlilerin bu yetkileri; büyükşehir belediye başkanları ile büyükşehir içindeki belediye evlendirme memurlukları için büyükşehir belediye hudutları, diğer belediye başkanları veya görevlendirecekleri memurlar, il ve ilçe müftüleri veya köyde görevli olan görevlileri için yetki alanında bulunan il, ilçe ve belde belediye hudutları, muhtarlar için o köy hudutları ile sınırlıdır</a:t>
            </a:r>
            <a:r>
              <a:rPr lang="tr-TR" sz="2400" dirty="0" smtClean="0">
                <a:solidFill>
                  <a:srgbClr val="008080"/>
                </a:solidFill>
              </a:rPr>
              <a:t>.</a:t>
            </a:r>
            <a:endParaRPr lang="tr-TR" sz="2400" b="1" dirty="0">
              <a:solidFill>
                <a:srgbClr val="008080"/>
              </a:solidFill>
            </a:endParaRP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pic>
        <p:nvPicPr>
          <p:cNvPr id="7" name="İçerik Yer Tutucusu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rot="19520687">
            <a:off x="11027711" y="5796965"/>
            <a:ext cx="1117605" cy="691798"/>
          </a:xfrm>
          <a:prstGeom prst="rect">
            <a:avLst/>
          </a:prstGeom>
          <a:noFill/>
          <a:ln w="9525">
            <a:noFill/>
            <a:miter lim="800000"/>
            <a:headEnd/>
            <a:tailEnd/>
          </a:ln>
        </p:spPr>
      </p:pic>
      <p:grpSp>
        <p:nvGrpSpPr>
          <p:cNvPr id="8" name="32 Grup"/>
          <p:cNvGrpSpPr>
            <a:grpSpLocks/>
          </p:cNvGrpSpPr>
          <p:nvPr/>
        </p:nvGrpSpPr>
        <p:grpSpPr bwMode="auto">
          <a:xfrm rot="20620668">
            <a:off x="11225294" y="549275"/>
            <a:ext cx="803194" cy="1099221"/>
            <a:chOff x="5856465" y="4334677"/>
            <a:chExt cx="1794207" cy="2042171"/>
          </a:xfrm>
        </p:grpSpPr>
        <p:pic>
          <p:nvPicPr>
            <p:cNvPr id="9" name="Picture 10" descr="Kadın NC-ön"/>
            <p:cNvPicPr>
              <a:picLocks noChangeAspect="1" noChangeArrowheads="1"/>
            </p:cNvPicPr>
            <p:nvPr/>
          </p:nvPicPr>
          <p:blipFill>
            <a:blip r:embed="rId3"/>
            <a:srcRect l="2768" b="2914"/>
            <a:stretch>
              <a:fillRect/>
            </a:stretch>
          </p:blipFill>
          <p:spPr bwMode="auto">
            <a:xfrm>
              <a:off x="5856465" y="4334677"/>
              <a:ext cx="1506357" cy="1826582"/>
            </a:xfrm>
            <a:prstGeom prst="rect">
              <a:avLst/>
            </a:prstGeom>
            <a:noFill/>
            <a:ln w="9525">
              <a:noFill/>
              <a:miter lim="800000"/>
              <a:headEnd/>
              <a:tailEnd/>
            </a:ln>
          </p:spPr>
        </p:pic>
        <p:pic>
          <p:nvPicPr>
            <p:cNvPr id="10" name="Picture 9" descr="Erkek NC-ön"/>
            <p:cNvPicPr>
              <a:picLocks noChangeAspect="1" noChangeArrowheads="1"/>
            </p:cNvPicPr>
            <p:nvPr/>
          </p:nvPicPr>
          <p:blipFill>
            <a:blip r:embed="rId4"/>
            <a:srcRect l="2789" b="838"/>
            <a:stretch>
              <a:fillRect/>
            </a:stretch>
          </p:blipFill>
          <p:spPr bwMode="auto">
            <a:xfrm>
              <a:off x="6156176" y="4550266"/>
              <a:ext cx="1494496" cy="1826582"/>
            </a:xfrm>
            <a:prstGeom prst="rect">
              <a:avLst/>
            </a:prstGeom>
            <a:noFill/>
            <a:ln w="9525">
              <a:noFill/>
              <a:miter lim="800000"/>
              <a:headEnd/>
              <a:tailEnd/>
            </a:ln>
          </p:spPr>
        </p:pic>
      </p:grpSp>
    </p:spTree>
    <p:extLst>
      <p:ext uri="{BB962C8B-B14F-4D97-AF65-F5344CB8AC3E}">
        <p14:creationId xmlns:p14="http://schemas.microsoft.com/office/powerpoint/2010/main" val="33796867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10023475" cy="4154984"/>
          </a:xfrm>
          <a:prstGeom prst="rect">
            <a:avLst/>
          </a:prstGeom>
          <a:noFill/>
          <a:ln w="9525">
            <a:noFill/>
            <a:miter lim="800000"/>
            <a:headEnd/>
            <a:tailEnd/>
          </a:ln>
        </p:spPr>
        <p:txBody>
          <a:bodyPr>
            <a:spAutoFit/>
          </a:bodyPr>
          <a:lstStyle/>
          <a:p>
            <a:r>
              <a:rPr lang="tr-TR" sz="2400" b="1" dirty="0">
                <a:solidFill>
                  <a:srgbClr val="008080"/>
                </a:solidFill>
              </a:rPr>
              <a:t>EVLENME EHLİYETİ VE ŞARTLARI</a:t>
            </a:r>
          </a:p>
          <a:p>
            <a:endParaRPr lang="tr-TR" sz="2400" b="1" dirty="0">
              <a:solidFill>
                <a:srgbClr val="008080"/>
              </a:solidFill>
            </a:endParaRPr>
          </a:p>
          <a:p>
            <a:r>
              <a:rPr lang="tr-TR" sz="2400" b="1" dirty="0">
                <a:solidFill>
                  <a:srgbClr val="008080"/>
                </a:solidFill>
              </a:rPr>
              <a:t>Ayırt Etme Gücü</a:t>
            </a:r>
          </a:p>
          <a:p>
            <a:endParaRPr lang="tr-TR" sz="2400" b="1" dirty="0">
              <a:solidFill>
                <a:srgbClr val="008080"/>
              </a:solidFill>
            </a:endParaRPr>
          </a:p>
          <a:p>
            <a:r>
              <a:rPr lang="tr-TR" sz="2400" b="1" dirty="0">
                <a:solidFill>
                  <a:srgbClr val="008080"/>
                </a:solidFill>
              </a:rPr>
              <a:t>Evlenme Yaşı</a:t>
            </a:r>
          </a:p>
          <a:p>
            <a:endParaRPr lang="tr-TR" sz="2400" b="1" dirty="0">
              <a:solidFill>
                <a:srgbClr val="008080"/>
              </a:solidFill>
            </a:endParaRPr>
          </a:p>
          <a:p>
            <a:r>
              <a:rPr lang="tr-TR" sz="2400" b="1" dirty="0">
                <a:solidFill>
                  <a:srgbClr val="008080"/>
                </a:solidFill>
              </a:rPr>
              <a:t>16 yaşın doldurulmuş olması durumu</a:t>
            </a:r>
          </a:p>
          <a:p>
            <a:endParaRPr lang="tr-TR" sz="2400" b="1" dirty="0">
              <a:solidFill>
                <a:srgbClr val="008080"/>
              </a:solidFill>
            </a:endParaRPr>
          </a:p>
          <a:p>
            <a:r>
              <a:rPr lang="tr-TR" sz="2400" b="1" dirty="0">
                <a:solidFill>
                  <a:srgbClr val="008080"/>
                </a:solidFill>
              </a:rPr>
              <a:t>Hakimin kararıyla evlenme izninin verilmesi</a:t>
            </a:r>
          </a:p>
          <a:p>
            <a:endParaRPr lang="tr-TR" sz="2400" b="1" dirty="0">
              <a:solidFill>
                <a:srgbClr val="008080"/>
              </a:solidFill>
            </a:endParaRPr>
          </a:p>
          <a:p>
            <a:r>
              <a:rPr lang="tr-TR" sz="2400" b="1" dirty="0">
                <a:solidFill>
                  <a:srgbClr val="008080"/>
                </a:solidFill>
              </a:rPr>
              <a:t>İzin</a:t>
            </a: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pic>
        <p:nvPicPr>
          <p:cNvPr id="7" name="İçerik Yer Tutucusu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rot="19520687">
            <a:off x="11027711" y="5796965"/>
            <a:ext cx="1117605" cy="691798"/>
          </a:xfrm>
          <a:prstGeom prst="rect">
            <a:avLst/>
          </a:prstGeom>
          <a:noFill/>
          <a:ln w="9525">
            <a:noFill/>
            <a:miter lim="800000"/>
            <a:headEnd/>
            <a:tailEnd/>
          </a:ln>
        </p:spPr>
      </p:pic>
      <p:grpSp>
        <p:nvGrpSpPr>
          <p:cNvPr id="8" name="32 Grup"/>
          <p:cNvGrpSpPr>
            <a:grpSpLocks/>
          </p:cNvGrpSpPr>
          <p:nvPr/>
        </p:nvGrpSpPr>
        <p:grpSpPr bwMode="auto">
          <a:xfrm rot="20620668">
            <a:off x="11225294" y="549275"/>
            <a:ext cx="803194" cy="1099221"/>
            <a:chOff x="5856465" y="4334677"/>
            <a:chExt cx="1794207" cy="2042171"/>
          </a:xfrm>
        </p:grpSpPr>
        <p:pic>
          <p:nvPicPr>
            <p:cNvPr id="9" name="Picture 10" descr="Kadın NC-ön"/>
            <p:cNvPicPr>
              <a:picLocks noChangeAspect="1" noChangeArrowheads="1"/>
            </p:cNvPicPr>
            <p:nvPr/>
          </p:nvPicPr>
          <p:blipFill>
            <a:blip r:embed="rId3"/>
            <a:srcRect l="2768" b="2914"/>
            <a:stretch>
              <a:fillRect/>
            </a:stretch>
          </p:blipFill>
          <p:spPr bwMode="auto">
            <a:xfrm>
              <a:off x="5856465" y="4334677"/>
              <a:ext cx="1506357" cy="1826582"/>
            </a:xfrm>
            <a:prstGeom prst="rect">
              <a:avLst/>
            </a:prstGeom>
            <a:noFill/>
            <a:ln w="9525">
              <a:noFill/>
              <a:miter lim="800000"/>
              <a:headEnd/>
              <a:tailEnd/>
            </a:ln>
          </p:spPr>
        </p:pic>
        <p:pic>
          <p:nvPicPr>
            <p:cNvPr id="10" name="Picture 9" descr="Erkek NC-ön"/>
            <p:cNvPicPr>
              <a:picLocks noChangeAspect="1" noChangeArrowheads="1"/>
            </p:cNvPicPr>
            <p:nvPr/>
          </p:nvPicPr>
          <p:blipFill>
            <a:blip r:embed="rId4"/>
            <a:srcRect l="2789" b="838"/>
            <a:stretch>
              <a:fillRect/>
            </a:stretch>
          </p:blipFill>
          <p:spPr bwMode="auto">
            <a:xfrm>
              <a:off x="6156176" y="4550266"/>
              <a:ext cx="1494496" cy="1826582"/>
            </a:xfrm>
            <a:prstGeom prst="rect">
              <a:avLst/>
            </a:prstGeom>
            <a:noFill/>
            <a:ln w="9525">
              <a:noFill/>
              <a:miter lim="800000"/>
              <a:headEnd/>
              <a:tailEnd/>
            </a:ln>
          </p:spPr>
        </p:pic>
      </p:grpSp>
      <p:pic>
        <p:nvPicPr>
          <p:cNvPr id="11" name="Picture 2" descr="C:\Users\B&amp;B\Desktop\aile-cuzdani-haber-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031" y="5063982"/>
            <a:ext cx="1966040" cy="172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047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10023475" cy="3416320"/>
          </a:xfrm>
          <a:prstGeom prst="rect">
            <a:avLst/>
          </a:prstGeom>
          <a:noFill/>
          <a:ln w="9525">
            <a:noFill/>
            <a:miter lim="800000"/>
            <a:headEnd/>
            <a:tailEnd/>
          </a:ln>
        </p:spPr>
        <p:txBody>
          <a:bodyPr>
            <a:spAutoFit/>
          </a:bodyPr>
          <a:lstStyle/>
          <a:p>
            <a:r>
              <a:rPr lang="tr-TR" sz="2400" b="1" dirty="0">
                <a:solidFill>
                  <a:srgbClr val="008080"/>
                </a:solidFill>
              </a:rPr>
              <a:t>Ayırt Etme Gücü</a:t>
            </a:r>
          </a:p>
          <a:p>
            <a:endParaRPr lang="tr-TR" sz="2400" b="1" dirty="0">
              <a:solidFill>
                <a:srgbClr val="008080"/>
              </a:solidFill>
            </a:endParaRPr>
          </a:p>
          <a:p>
            <a:pPr algn="just"/>
            <a:r>
              <a:rPr lang="tr-TR" sz="2400" b="1" dirty="0">
                <a:solidFill>
                  <a:srgbClr val="008080"/>
                </a:solidFill>
              </a:rPr>
              <a:t>	</a:t>
            </a:r>
            <a:r>
              <a:rPr lang="tr-TR" sz="2400" dirty="0">
                <a:solidFill>
                  <a:srgbClr val="008080"/>
                </a:solidFill>
              </a:rPr>
              <a:t>Evlenecek olan kişilerin ayırt etme gücüne (temyiz kudretine) sahip olmaları gerekir. Türk Medeni Kanununun 125’inci maddesinde “ayırt etme gücüne sahip olmayanlar evlenemez” demek suretiyle de bu husus belirtilmiştir. Ayırt etme gücüne sahip bulunmayanlar Türk Medeni Kanununun 15’inci maddesi uyarınca yalnız evlenme sözleşmesi değil hiçbir hukuki işlemi yapamazlar; bu kişilerin yapmış oldukları hukuki işlemler sonuç doğurmaz.</a:t>
            </a: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pic>
        <p:nvPicPr>
          <p:cNvPr id="7" name="İçerik Yer Tutucusu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rot="19520687">
            <a:off x="11027711" y="5796965"/>
            <a:ext cx="1117605" cy="691798"/>
          </a:xfrm>
          <a:prstGeom prst="rect">
            <a:avLst/>
          </a:prstGeom>
          <a:noFill/>
          <a:ln w="9525">
            <a:noFill/>
            <a:miter lim="800000"/>
            <a:headEnd/>
            <a:tailEnd/>
          </a:ln>
        </p:spPr>
      </p:pic>
      <p:grpSp>
        <p:nvGrpSpPr>
          <p:cNvPr id="8" name="32 Grup"/>
          <p:cNvGrpSpPr>
            <a:grpSpLocks/>
          </p:cNvGrpSpPr>
          <p:nvPr/>
        </p:nvGrpSpPr>
        <p:grpSpPr bwMode="auto">
          <a:xfrm rot="20620668">
            <a:off x="11225294" y="549275"/>
            <a:ext cx="803194" cy="1099221"/>
            <a:chOff x="5856465" y="4334677"/>
            <a:chExt cx="1794207" cy="2042171"/>
          </a:xfrm>
        </p:grpSpPr>
        <p:pic>
          <p:nvPicPr>
            <p:cNvPr id="9" name="Picture 10" descr="Kadın NC-ön"/>
            <p:cNvPicPr>
              <a:picLocks noChangeAspect="1" noChangeArrowheads="1"/>
            </p:cNvPicPr>
            <p:nvPr/>
          </p:nvPicPr>
          <p:blipFill>
            <a:blip r:embed="rId3"/>
            <a:srcRect l="2768" b="2914"/>
            <a:stretch>
              <a:fillRect/>
            </a:stretch>
          </p:blipFill>
          <p:spPr bwMode="auto">
            <a:xfrm>
              <a:off x="5856465" y="4334677"/>
              <a:ext cx="1506357" cy="1826582"/>
            </a:xfrm>
            <a:prstGeom prst="rect">
              <a:avLst/>
            </a:prstGeom>
            <a:noFill/>
            <a:ln w="9525">
              <a:noFill/>
              <a:miter lim="800000"/>
              <a:headEnd/>
              <a:tailEnd/>
            </a:ln>
          </p:spPr>
        </p:pic>
        <p:pic>
          <p:nvPicPr>
            <p:cNvPr id="10" name="Picture 9" descr="Erkek NC-ön"/>
            <p:cNvPicPr>
              <a:picLocks noChangeAspect="1" noChangeArrowheads="1"/>
            </p:cNvPicPr>
            <p:nvPr/>
          </p:nvPicPr>
          <p:blipFill>
            <a:blip r:embed="rId4"/>
            <a:srcRect l="2789" b="838"/>
            <a:stretch>
              <a:fillRect/>
            </a:stretch>
          </p:blipFill>
          <p:spPr bwMode="auto">
            <a:xfrm>
              <a:off x="6156176" y="4550266"/>
              <a:ext cx="1494496" cy="1826582"/>
            </a:xfrm>
            <a:prstGeom prst="rect">
              <a:avLst/>
            </a:prstGeom>
            <a:noFill/>
            <a:ln w="9525">
              <a:noFill/>
              <a:miter lim="800000"/>
              <a:headEnd/>
              <a:tailEnd/>
            </a:ln>
          </p:spPr>
        </p:pic>
      </p:grpSp>
      <p:pic>
        <p:nvPicPr>
          <p:cNvPr id="11" name="Picture 2" descr="C:\Users\B&amp;B\Desktop\aile-cuzdani-haber-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031" y="5063982"/>
            <a:ext cx="1966040" cy="172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312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10023475" cy="5632311"/>
          </a:xfrm>
          <a:prstGeom prst="rect">
            <a:avLst/>
          </a:prstGeom>
          <a:noFill/>
          <a:ln w="9525">
            <a:noFill/>
            <a:miter lim="800000"/>
            <a:headEnd/>
            <a:tailEnd/>
          </a:ln>
        </p:spPr>
        <p:txBody>
          <a:bodyPr>
            <a:spAutoFit/>
          </a:bodyPr>
          <a:lstStyle/>
          <a:p>
            <a:r>
              <a:rPr lang="tr-TR" sz="2400" b="1" dirty="0">
                <a:solidFill>
                  <a:srgbClr val="008080"/>
                </a:solidFill>
              </a:rPr>
              <a:t>Evlenme Yaşı</a:t>
            </a:r>
          </a:p>
          <a:p>
            <a:endParaRPr lang="tr-TR" sz="2400" b="1" dirty="0">
              <a:solidFill>
                <a:srgbClr val="008080"/>
              </a:solidFill>
            </a:endParaRPr>
          </a:p>
          <a:p>
            <a:pPr algn="just"/>
            <a:r>
              <a:rPr lang="tr-TR" sz="2400" b="1" dirty="0">
                <a:solidFill>
                  <a:srgbClr val="008080"/>
                </a:solidFill>
              </a:rPr>
              <a:t>	</a:t>
            </a:r>
            <a:r>
              <a:rPr lang="tr-TR" sz="2400" dirty="0">
                <a:solidFill>
                  <a:srgbClr val="008080"/>
                </a:solidFill>
              </a:rPr>
              <a:t>Türk Medeni Kanununun 124’üncü maddesine göre “erkek veya kadın onyedi yaşını doldurmadıkça evlenemez.”</a:t>
            </a:r>
          </a:p>
          <a:p>
            <a:pPr algn="just"/>
            <a:r>
              <a:rPr lang="tr-TR" sz="2400" dirty="0">
                <a:solidFill>
                  <a:srgbClr val="008080"/>
                </a:solidFill>
              </a:rPr>
              <a:t>Türk Medeni Kanununun 124’üncü maddesinin ikinci fıkrasında “..... hakim olağanüstü durumlarda ve pek önemli bir sebeple onaltı yaşını doldurmuş olan erkek veya kadının evlenmesine izin verebilir. </a:t>
            </a:r>
          </a:p>
          <a:p>
            <a:pPr algn="just"/>
            <a:r>
              <a:rPr lang="tr-TR" sz="2400" dirty="0">
                <a:solidFill>
                  <a:srgbClr val="008080"/>
                </a:solidFill>
              </a:rPr>
              <a:t>	Ergin kılınmasına karar verilmiş olan 16 yaşındaki bir erkek veya kadın 17 olan olağan evlenme yaşını henüz doldurmamış olduğundan evlenemez; yasal temsilcisinin izni bile olsa bu durum değişmez. Bu kişinin evlenebilmesi için l7 yaşını doldurması veya Türk Medeni Kanununun 124’üncü maddesinin ikinci fıkrası uyarınca hakimden evlenme izni almış olması gerekir. 15 yaşını doldurmuş olan bir erkek veya kadın mahkemece ergin kılınmış olsa bile ola­ğan evlenme yaşına erişmemiş olduğundan evlenmesi yapılamayacaktır.</a:t>
            </a: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pic>
        <p:nvPicPr>
          <p:cNvPr id="7" name="İçerik Yer Tutucusu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rot="19520687">
            <a:off x="11027711" y="5796965"/>
            <a:ext cx="1117605" cy="691798"/>
          </a:xfrm>
          <a:prstGeom prst="rect">
            <a:avLst/>
          </a:prstGeom>
          <a:noFill/>
          <a:ln w="9525">
            <a:noFill/>
            <a:miter lim="800000"/>
            <a:headEnd/>
            <a:tailEnd/>
          </a:ln>
        </p:spPr>
      </p:pic>
      <p:grpSp>
        <p:nvGrpSpPr>
          <p:cNvPr id="8" name="32 Grup"/>
          <p:cNvGrpSpPr>
            <a:grpSpLocks/>
          </p:cNvGrpSpPr>
          <p:nvPr/>
        </p:nvGrpSpPr>
        <p:grpSpPr bwMode="auto">
          <a:xfrm rot="20620668">
            <a:off x="11225294" y="549275"/>
            <a:ext cx="803194" cy="1099221"/>
            <a:chOff x="5856465" y="4334677"/>
            <a:chExt cx="1794207" cy="2042171"/>
          </a:xfrm>
        </p:grpSpPr>
        <p:pic>
          <p:nvPicPr>
            <p:cNvPr id="9" name="Picture 10" descr="Kadın NC-ön"/>
            <p:cNvPicPr>
              <a:picLocks noChangeAspect="1" noChangeArrowheads="1"/>
            </p:cNvPicPr>
            <p:nvPr/>
          </p:nvPicPr>
          <p:blipFill>
            <a:blip r:embed="rId3"/>
            <a:srcRect l="2768" b="2914"/>
            <a:stretch>
              <a:fillRect/>
            </a:stretch>
          </p:blipFill>
          <p:spPr bwMode="auto">
            <a:xfrm>
              <a:off x="5856465" y="4334677"/>
              <a:ext cx="1506357" cy="1826582"/>
            </a:xfrm>
            <a:prstGeom prst="rect">
              <a:avLst/>
            </a:prstGeom>
            <a:noFill/>
            <a:ln w="9525">
              <a:noFill/>
              <a:miter lim="800000"/>
              <a:headEnd/>
              <a:tailEnd/>
            </a:ln>
          </p:spPr>
        </p:pic>
        <p:pic>
          <p:nvPicPr>
            <p:cNvPr id="10" name="Picture 9" descr="Erkek NC-ön"/>
            <p:cNvPicPr>
              <a:picLocks noChangeAspect="1" noChangeArrowheads="1"/>
            </p:cNvPicPr>
            <p:nvPr/>
          </p:nvPicPr>
          <p:blipFill>
            <a:blip r:embed="rId4"/>
            <a:srcRect l="2789" b="838"/>
            <a:stretch>
              <a:fillRect/>
            </a:stretch>
          </p:blipFill>
          <p:spPr bwMode="auto">
            <a:xfrm>
              <a:off x="6156176" y="4550266"/>
              <a:ext cx="1494496" cy="1826582"/>
            </a:xfrm>
            <a:prstGeom prst="rect">
              <a:avLst/>
            </a:prstGeom>
            <a:noFill/>
            <a:ln w="9525">
              <a:noFill/>
              <a:miter lim="800000"/>
              <a:headEnd/>
              <a:tailEnd/>
            </a:ln>
          </p:spPr>
        </p:pic>
      </p:grpSp>
    </p:spTree>
    <p:extLst>
      <p:ext uri="{BB962C8B-B14F-4D97-AF65-F5344CB8AC3E}">
        <p14:creationId xmlns:p14="http://schemas.microsoft.com/office/powerpoint/2010/main" val="4183242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10023475" cy="4524315"/>
          </a:xfrm>
          <a:prstGeom prst="rect">
            <a:avLst/>
          </a:prstGeom>
          <a:noFill/>
          <a:ln w="9525">
            <a:noFill/>
            <a:miter lim="800000"/>
            <a:headEnd/>
            <a:tailEnd/>
          </a:ln>
        </p:spPr>
        <p:txBody>
          <a:bodyPr>
            <a:spAutoFit/>
          </a:bodyPr>
          <a:lstStyle/>
          <a:p>
            <a:r>
              <a:rPr lang="tr-TR" sz="2400" b="1" dirty="0">
                <a:solidFill>
                  <a:srgbClr val="008080"/>
                </a:solidFill>
              </a:rPr>
              <a:t>16 yaşın doldurulmuş olması durumu</a:t>
            </a:r>
          </a:p>
          <a:p>
            <a:endParaRPr lang="tr-TR" sz="2400" b="1" dirty="0">
              <a:solidFill>
                <a:srgbClr val="008080"/>
              </a:solidFill>
            </a:endParaRPr>
          </a:p>
          <a:p>
            <a:pPr algn="just"/>
            <a:r>
              <a:rPr lang="tr-TR" sz="2400" b="1" dirty="0">
                <a:solidFill>
                  <a:srgbClr val="008080"/>
                </a:solidFill>
              </a:rPr>
              <a:t>	</a:t>
            </a:r>
            <a:r>
              <a:rPr lang="tr-TR" sz="2400" dirty="0">
                <a:solidFill>
                  <a:srgbClr val="008080"/>
                </a:solidFill>
              </a:rPr>
              <a:t>Türk Medeni Kanununun 124/2 maddesine göre hakim, evlenmeye izin ka­rarı vermeden önce olanak bulundukça ana ve babayı veya vasiyi dinleyecek­tir. Medeni Kanun ana ve baba veya vasinin dinlenilmesini zorunlu olmaktan çıkarmıştır.</a:t>
            </a:r>
          </a:p>
          <a:p>
            <a:pPr algn="just"/>
            <a:endParaRPr lang="tr-TR" sz="2400" dirty="0">
              <a:solidFill>
                <a:srgbClr val="008080"/>
              </a:solidFill>
            </a:endParaRPr>
          </a:p>
          <a:p>
            <a:pPr algn="just"/>
            <a:r>
              <a:rPr lang="tr-TR" sz="2400" dirty="0">
                <a:solidFill>
                  <a:srgbClr val="008080"/>
                </a:solidFill>
              </a:rPr>
              <a:t>	Hakim, tarafların menfaatini gerektirdiği takdirde ana ve baba veya vasi razı olmasalar dahi evlenmeye izin verebileceği gibi; bir fayda bulunmadığı takdirde ana ve baba veya vasi rızalarını açıklamış olsalar bile evlenme izni vermekten kaçınabilir. Bu nedenle 16 yaşını doldurmayan kadın ve erkek evlenemez.</a:t>
            </a: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pic>
        <p:nvPicPr>
          <p:cNvPr id="7" name="İçerik Yer Tutucusu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rot="19520687">
            <a:off x="11027711" y="5796965"/>
            <a:ext cx="1117605" cy="691798"/>
          </a:xfrm>
          <a:prstGeom prst="rect">
            <a:avLst/>
          </a:prstGeom>
          <a:noFill/>
          <a:ln w="9525">
            <a:noFill/>
            <a:miter lim="800000"/>
            <a:headEnd/>
            <a:tailEnd/>
          </a:ln>
        </p:spPr>
      </p:pic>
      <p:grpSp>
        <p:nvGrpSpPr>
          <p:cNvPr id="8" name="32 Grup"/>
          <p:cNvGrpSpPr>
            <a:grpSpLocks/>
          </p:cNvGrpSpPr>
          <p:nvPr/>
        </p:nvGrpSpPr>
        <p:grpSpPr bwMode="auto">
          <a:xfrm rot="20620668">
            <a:off x="11225294" y="549275"/>
            <a:ext cx="803194" cy="1099221"/>
            <a:chOff x="5856465" y="4334677"/>
            <a:chExt cx="1794207" cy="2042171"/>
          </a:xfrm>
        </p:grpSpPr>
        <p:pic>
          <p:nvPicPr>
            <p:cNvPr id="9" name="Picture 10" descr="Kadın NC-ön"/>
            <p:cNvPicPr>
              <a:picLocks noChangeAspect="1" noChangeArrowheads="1"/>
            </p:cNvPicPr>
            <p:nvPr/>
          </p:nvPicPr>
          <p:blipFill>
            <a:blip r:embed="rId3"/>
            <a:srcRect l="2768" b="2914"/>
            <a:stretch>
              <a:fillRect/>
            </a:stretch>
          </p:blipFill>
          <p:spPr bwMode="auto">
            <a:xfrm>
              <a:off x="5856465" y="4334677"/>
              <a:ext cx="1506357" cy="1826582"/>
            </a:xfrm>
            <a:prstGeom prst="rect">
              <a:avLst/>
            </a:prstGeom>
            <a:noFill/>
            <a:ln w="9525">
              <a:noFill/>
              <a:miter lim="800000"/>
              <a:headEnd/>
              <a:tailEnd/>
            </a:ln>
          </p:spPr>
        </p:pic>
        <p:pic>
          <p:nvPicPr>
            <p:cNvPr id="10" name="Picture 9" descr="Erkek NC-ön"/>
            <p:cNvPicPr>
              <a:picLocks noChangeAspect="1" noChangeArrowheads="1"/>
            </p:cNvPicPr>
            <p:nvPr/>
          </p:nvPicPr>
          <p:blipFill>
            <a:blip r:embed="rId4"/>
            <a:srcRect l="2789" b="838"/>
            <a:stretch>
              <a:fillRect/>
            </a:stretch>
          </p:blipFill>
          <p:spPr bwMode="auto">
            <a:xfrm>
              <a:off x="6156176" y="4550266"/>
              <a:ext cx="1494496" cy="1826582"/>
            </a:xfrm>
            <a:prstGeom prst="rect">
              <a:avLst/>
            </a:prstGeom>
            <a:noFill/>
            <a:ln w="9525">
              <a:noFill/>
              <a:miter lim="800000"/>
              <a:headEnd/>
              <a:tailEnd/>
            </a:ln>
          </p:spPr>
        </p:pic>
      </p:grpSp>
    </p:spTree>
    <p:extLst>
      <p:ext uri="{BB962C8B-B14F-4D97-AF65-F5344CB8AC3E}">
        <p14:creationId xmlns:p14="http://schemas.microsoft.com/office/powerpoint/2010/main" val="2785964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10023475" cy="3785652"/>
          </a:xfrm>
          <a:prstGeom prst="rect">
            <a:avLst/>
          </a:prstGeom>
          <a:noFill/>
          <a:ln w="9525">
            <a:noFill/>
            <a:miter lim="800000"/>
            <a:headEnd/>
            <a:tailEnd/>
          </a:ln>
        </p:spPr>
        <p:txBody>
          <a:bodyPr>
            <a:spAutoFit/>
          </a:bodyPr>
          <a:lstStyle/>
          <a:p>
            <a:r>
              <a:rPr lang="tr-TR" sz="2400" b="1" dirty="0">
                <a:solidFill>
                  <a:srgbClr val="008080"/>
                </a:solidFill>
              </a:rPr>
              <a:t>Hakimin kararıyla evlenme izninin verilmesi</a:t>
            </a:r>
          </a:p>
          <a:p>
            <a:endParaRPr lang="tr-TR" sz="2400" b="1" dirty="0">
              <a:solidFill>
                <a:srgbClr val="008080"/>
              </a:solidFill>
            </a:endParaRPr>
          </a:p>
          <a:p>
            <a:pPr algn="just"/>
            <a:r>
              <a:rPr lang="tr-TR" sz="2400" dirty="0">
                <a:solidFill>
                  <a:srgbClr val="008080"/>
                </a:solidFill>
              </a:rPr>
              <a:t>	Yetkili mahkeme evlenme izni isteminde bulunan kişinin yerleşim yeri mahkemesidir. Görevli mahkeme ise 9.1.2003 tarih ve 4787 sayılı Aile Mahkemeleri Kuruluş, Görev ve Yargılama Usullerine Dair Kanunun 4’üncü maddesi uyarınca aile mahkemesidir. Evlenmeye izin verme, bir çekişmesiz yargı işlemidir.</a:t>
            </a:r>
          </a:p>
          <a:p>
            <a:pPr algn="just"/>
            <a:endParaRPr lang="tr-TR" sz="2400" dirty="0">
              <a:solidFill>
                <a:srgbClr val="008080"/>
              </a:solidFill>
            </a:endParaRPr>
          </a:p>
          <a:p>
            <a:pPr algn="just"/>
            <a:r>
              <a:rPr lang="tr-TR" sz="2400" dirty="0">
                <a:solidFill>
                  <a:srgbClr val="008080"/>
                </a:solidFill>
              </a:rPr>
              <a:t>	Yargıtay, olağanüstü durum dolayısıyla evlenmesine izin verilmesini isteme hakkını ayırt etme gücüne sahip küçüğe de tanımıştır.</a:t>
            </a: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pic>
        <p:nvPicPr>
          <p:cNvPr id="7" name="İçerik Yer Tutucusu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rot="19520687">
            <a:off x="11027711" y="5796965"/>
            <a:ext cx="1117605" cy="691798"/>
          </a:xfrm>
          <a:prstGeom prst="rect">
            <a:avLst/>
          </a:prstGeom>
          <a:noFill/>
          <a:ln w="9525">
            <a:noFill/>
            <a:miter lim="800000"/>
            <a:headEnd/>
            <a:tailEnd/>
          </a:ln>
        </p:spPr>
      </p:pic>
      <p:grpSp>
        <p:nvGrpSpPr>
          <p:cNvPr id="8" name="32 Grup"/>
          <p:cNvGrpSpPr>
            <a:grpSpLocks/>
          </p:cNvGrpSpPr>
          <p:nvPr/>
        </p:nvGrpSpPr>
        <p:grpSpPr bwMode="auto">
          <a:xfrm rot="20620668">
            <a:off x="11225294" y="549275"/>
            <a:ext cx="803194" cy="1099221"/>
            <a:chOff x="5856465" y="4334677"/>
            <a:chExt cx="1794207" cy="2042171"/>
          </a:xfrm>
        </p:grpSpPr>
        <p:pic>
          <p:nvPicPr>
            <p:cNvPr id="9" name="Picture 10" descr="Kadın NC-ön"/>
            <p:cNvPicPr>
              <a:picLocks noChangeAspect="1" noChangeArrowheads="1"/>
            </p:cNvPicPr>
            <p:nvPr/>
          </p:nvPicPr>
          <p:blipFill>
            <a:blip r:embed="rId3"/>
            <a:srcRect l="2768" b="2914"/>
            <a:stretch>
              <a:fillRect/>
            </a:stretch>
          </p:blipFill>
          <p:spPr bwMode="auto">
            <a:xfrm>
              <a:off x="5856465" y="4334677"/>
              <a:ext cx="1506357" cy="1826582"/>
            </a:xfrm>
            <a:prstGeom prst="rect">
              <a:avLst/>
            </a:prstGeom>
            <a:noFill/>
            <a:ln w="9525">
              <a:noFill/>
              <a:miter lim="800000"/>
              <a:headEnd/>
              <a:tailEnd/>
            </a:ln>
          </p:spPr>
        </p:pic>
        <p:pic>
          <p:nvPicPr>
            <p:cNvPr id="10" name="Picture 9" descr="Erkek NC-ön"/>
            <p:cNvPicPr>
              <a:picLocks noChangeAspect="1" noChangeArrowheads="1"/>
            </p:cNvPicPr>
            <p:nvPr/>
          </p:nvPicPr>
          <p:blipFill>
            <a:blip r:embed="rId4"/>
            <a:srcRect l="2789" b="838"/>
            <a:stretch>
              <a:fillRect/>
            </a:stretch>
          </p:blipFill>
          <p:spPr bwMode="auto">
            <a:xfrm>
              <a:off x="6156176" y="4550266"/>
              <a:ext cx="1494496" cy="1826582"/>
            </a:xfrm>
            <a:prstGeom prst="rect">
              <a:avLst/>
            </a:prstGeom>
            <a:noFill/>
            <a:ln w="9525">
              <a:noFill/>
              <a:miter lim="800000"/>
              <a:headEnd/>
              <a:tailEnd/>
            </a:ln>
          </p:spPr>
        </p:pic>
      </p:grpSp>
      <p:pic>
        <p:nvPicPr>
          <p:cNvPr id="11" name="Picture 2" descr="C:\Users\B&amp;B\Desktop\aile-cuzdani-haber-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031" y="5063982"/>
            <a:ext cx="1966040" cy="172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7821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10023475" cy="5632311"/>
          </a:xfrm>
          <a:prstGeom prst="rect">
            <a:avLst/>
          </a:prstGeom>
          <a:noFill/>
          <a:ln w="9525">
            <a:noFill/>
            <a:miter lim="800000"/>
            <a:headEnd/>
            <a:tailEnd/>
          </a:ln>
        </p:spPr>
        <p:txBody>
          <a:bodyPr>
            <a:spAutoFit/>
          </a:bodyPr>
          <a:lstStyle/>
          <a:p>
            <a:r>
              <a:rPr lang="tr-TR" sz="2400" b="1" dirty="0">
                <a:solidFill>
                  <a:srgbClr val="008080"/>
                </a:solidFill>
              </a:rPr>
              <a:t>İzin</a:t>
            </a:r>
          </a:p>
          <a:p>
            <a:pPr algn="just"/>
            <a:r>
              <a:rPr lang="tr-TR" sz="2400" b="1" dirty="0">
                <a:solidFill>
                  <a:srgbClr val="008080"/>
                </a:solidFill>
              </a:rPr>
              <a:t>	</a:t>
            </a:r>
            <a:r>
              <a:rPr lang="tr-TR" sz="2400" dirty="0">
                <a:solidFill>
                  <a:srgbClr val="008080"/>
                </a:solidFill>
              </a:rPr>
              <a:t>Kısıtlı veya küçük, yasal temsilcisinin izni olmadıkça evlenemez.</a:t>
            </a:r>
          </a:p>
          <a:p>
            <a:pPr algn="just"/>
            <a:r>
              <a:rPr lang="tr-TR" sz="2400" dirty="0">
                <a:solidFill>
                  <a:srgbClr val="008080"/>
                </a:solidFill>
              </a:rPr>
              <a:t>Türk Medeni Kanunu evlenmeye izin verme hakkını ana ve babaya birlikte tanımıştır. Bu sebeple iznin ana ve baba tarafından birlikte verilmiş olması şarttır.Anne, baba boşanmışsa Velayet  hakkı olan, eğer eşlerden biri ölü ise sağ olan eşin izni vermesi yeterli sayılacaktır.</a:t>
            </a:r>
          </a:p>
          <a:p>
            <a:pPr algn="just"/>
            <a:r>
              <a:rPr lang="tr-TR" sz="2400" dirty="0">
                <a:solidFill>
                  <a:srgbClr val="008080"/>
                </a:solidFill>
              </a:rPr>
              <a:t>Olağan evlenme yaşına erişmiş olan küçük, evlatlık ise evlenme iznini sadece kendisini evlat edinmiş olan kişinin veya kişilerin vermesi yeterli olup, ayrıca asıl ana ve babasının da iznine gerek yoktur.</a:t>
            </a:r>
          </a:p>
          <a:p>
            <a:pPr algn="just"/>
            <a:r>
              <a:rPr lang="tr-TR" sz="2400" dirty="0">
                <a:solidFill>
                  <a:srgbClr val="008080"/>
                </a:solidFill>
              </a:rPr>
              <a:t>	Kısıtlıların evlenmeleri de yasal temsilcilerinin iznine bağlıdır.Bir kısıtlının evlenebilmesi için her şeyden önce ayırt etme gücüne sahip bu­lunması şarttır; ayırt etme gücüne sahip kısıtlılar ancak vasilerinin izniyle evlenebilirler. Hakim olağanüstü durumlarda ve pek önemli bir sebeple on altı yaşını doldurmuş olan erkek veya kadının evlenmesine izin verebilir. </a:t>
            </a: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pic>
        <p:nvPicPr>
          <p:cNvPr id="7" name="İçerik Yer Tutucusu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rot="19520687">
            <a:off x="11027711" y="5796965"/>
            <a:ext cx="1117605" cy="691798"/>
          </a:xfrm>
          <a:prstGeom prst="rect">
            <a:avLst/>
          </a:prstGeom>
          <a:noFill/>
          <a:ln w="9525">
            <a:noFill/>
            <a:miter lim="800000"/>
            <a:headEnd/>
            <a:tailEnd/>
          </a:ln>
        </p:spPr>
      </p:pic>
      <p:grpSp>
        <p:nvGrpSpPr>
          <p:cNvPr id="8" name="32 Grup"/>
          <p:cNvGrpSpPr>
            <a:grpSpLocks/>
          </p:cNvGrpSpPr>
          <p:nvPr/>
        </p:nvGrpSpPr>
        <p:grpSpPr bwMode="auto">
          <a:xfrm rot="20620668">
            <a:off x="11225294" y="549275"/>
            <a:ext cx="803194" cy="1099221"/>
            <a:chOff x="5856465" y="4334677"/>
            <a:chExt cx="1794207" cy="2042171"/>
          </a:xfrm>
        </p:grpSpPr>
        <p:pic>
          <p:nvPicPr>
            <p:cNvPr id="9" name="Picture 10" descr="Kadın NC-ön"/>
            <p:cNvPicPr>
              <a:picLocks noChangeAspect="1" noChangeArrowheads="1"/>
            </p:cNvPicPr>
            <p:nvPr/>
          </p:nvPicPr>
          <p:blipFill>
            <a:blip r:embed="rId3"/>
            <a:srcRect l="2768" b="2914"/>
            <a:stretch>
              <a:fillRect/>
            </a:stretch>
          </p:blipFill>
          <p:spPr bwMode="auto">
            <a:xfrm>
              <a:off x="5856465" y="4334677"/>
              <a:ext cx="1506357" cy="1826582"/>
            </a:xfrm>
            <a:prstGeom prst="rect">
              <a:avLst/>
            </a:prstGeom>
            <a:noFill/>
            <a:ln w="9525">
              <a:noFill/>
              <a:miter lim="800000"/>
              <a:headEnd/>
              <a:tailEnd/>
            </a:ln>
          </p:spPr>
        </p:pic>
        <p:pic>
          <p:nvPicPr>
            <p:cNvPr id="10" name="Picture 9" descr="Erkek NC-ön"/>
            <p:cNvPicPr>
              <a:picLocks noChangeAspect="1" noChangeArrowheads="1"/>
            </p:cNvPicPr>
            <p:nvPr/>
          </p:nvPicPr>
          <p:blipFill>
            <a:blip r:embed="rId4"/>
            <a:srcRect l="2789" b="838"/>
            <a:stretch>
              <a:fillRect/>
            </a:stretch>
          </p:blipFill>
          <p:spPr bwMode="auto">
            <a:xfrm>
              <a:off x="6156176" y="4550266"/>
              <a:ext cx="1494496" cy="1826582"/>
            </a:xfrm>
            <a:prstGeom prst="rect">
              <a:avLst/>
            </a:prstGeom>
            <a:noFill/>
            <a:ln w="9525">
              <a:noFill/>
              <a:miter lim="800000"/>
              <a:headEnd/>
              <a:tailEnd/>
            </a:ln>
          </p:spPr>
        </p:pic>
      </p:grpSp>
    </p:spTree>
    <p:extLst>
      <p:ext uri="{BB962C8B-B14F-4D97-AF65-F5344CB8AC3E}">
        <p14:creationId xmlns:p14="http://schemas.microsoft.com/office/powerpoint/2010/main" val="7379639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10023475" cy="5632311"/>
          </a:xfrm>
          <a:prstGeom prst="rect">
            <a:avLst/>
          </a:prstGeom>
          <a:noFill/>
          <a:ln w="9525">
            <a:noFill/>
            <a:miter lim="800000"/>
            <a:headEnd/>
            <a:tailEnd/>
          </a:ln>
        </p:spPr>
        <p:txBody>
          <a:bodyPr>
            <a:spAutoFit/>
          </a:bodyPr>
          <a:lstStyle/>
          <a:p>
            <a:r>
              <a:rPr lang="tr-TR" sz="2400" b="1" dirty="0">
                <a:solidFill>
                  <a:srgbClr val="008080"/>
                </a:solidFill>
              </a:rPr>
              <a:t>EVLENME ENGELLERİ</a:t>
            </a:r>
          </a:p>
          <a:p>
            <a:endParaRPr lang="tr-TR" sz="2400" b="1" dirty="0">
              <a:solidFill>
                <a:srgbClr val="008080"/>
              </a:solidFill>
            </a:endParaRPr>
          </a:p>
          <a:p>
            <a:pPr algn="just"/>
            <a:r>
              <a:rPr lang="tr-TR" sz="2400" b="1" dirty="0">
                <a:solidFill>
                  <a:srgbClr val="008080"/>
                </a:solidFill>
              </a:rPr>
              <a:t>a) Hısımlık;</a:t>
            </a:r>
          </a:p>
          <a:p>
            <a:pPr algn="just"/>
            <a:r>
              <a:rPr lang="tr-TR" sz="2400" dirty="0">
                <a:solidFill>
                  <a:srgbClr val="008080"/>
                </a:solidFill>
              </a:rPr>
              <a:t>1- Üstsoy ve altsoy arasında; kardeşler arasında; amca, dayı, hala ve teyze ile yeğenleri arasında,</a:t>
            </a:r>
          </a:p>
          <a:p>
            <a:pPr algn="just"/>
            <a:r>
              <a:rPr lang="tr-TR" sz="2400" dirty="0">
                <a:solidFill>
                  <a:srgbClr val="008080"/>
                </a:solidFill>
              </a:rPr>
              <a:t>2- Kayın hısımlığı meydana getirmiş olan evlilik sona ermiş olsa bile, eşlerden biri ile diğerinin üstsoy ve altsoy arasında,</a:t>
            </a:r>
          </a:p>
          <a:p>
            <a:pPr algn="just"/>
            <a:r>
              <a:rPr lang="tr-TR" sz="2400" dirty="0">
                <a:solidFill>
                  <a:srgbClr val="008080"/>
                </a:solidFill>
              </a:rPr>
              <a:t>3- Evlat edinen ile evlatlığın veya bunlardan biri ile diğerinin üstsoy ve eşi arasında, evlenme yapılamaz.</a:t>
            </a:r>
          </a:p>
          <a:p>
            <a:pPr algn="just"/>
            <a:r>
              <a:rPr lang="tr-TR" sz="2400" b="1" dirty="0">
                <a:solidFill>
                  <a:srgbClr val="008080"/>
                </a:solidFill>
              </a:rPr>
              <a:t>b) Evli olmak; </a:t>
            </a:r>
          </a:p>
          <a:p>
            <a:pPr algn="just"/>
            <a:r>
              <a:rPr lang="tr-TR" sz="2400" dirty="0">
                <a:solidFill>
                  <a:srgbClr val="008080"/>
                </a:solidFill>
              </a:rPr>
              <a:t>Nüfus kaydına göre evli görünen bir kimse yeniden evlenemez. Müracaat sırasında, önceki evliliğin ölüm, boşanma veya evliliğin herhangi bir sebeple mahkeme kararı ile son bulmuş olması halinde, evlenme engeli ortadan kalkar. Ancak buna rağmen, bu durum aile kütüklerine tescil edilmedikçe yeniden evlenme yapılamaz.</a:t>
            </a: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pic>
        <p:nvPicPr>
          <p:cNvPr id="7" name="İçerik Yer Tutucusu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rot="19520687">
            <a:off x="11027711" y="5796965"/>
            <a:ext cx="1117605" cy="691798"/>
          </a:xfrm>
          <a:prstGeom prst="rect">
            <a:avLst/>
          </a:prstGeom>
          <a:noFill/>
          <a:ln w="9525">
            <a:noFill/>
            <a:miter lim="800000"/>
            <a:headEnd/>
            <a:tailEnd/>
          </a:ln>
        </p:spPr>
      </p:pic>
      <p:grpSp>
        <p:nvGrpSpPr>
          <p:cNvPr id="8" name="32 Grup"/>
          <p:cNvGrpSpPr>
            <a:grpSpLocks/>
          </p:cNvGrpSpPr>
          <p:nvPr/>
        </p:nvGrpSpPr>
        <p:grpSpPr bwMode="auto">
          <a:xfrm rot="20620668">
            <a:off x="11225294" y="549275"/>
            <a:ext cx="803194" cy="1099221"/>
            <a:chOff x="5856465" y="4334677"/>
            <a:chExt cx="1794207" cy="2042171"/>
          </a:xfrm>
        </p:grpSpPr>
        <p:pic>
          <p:nvPicPr>
            <p:cNvPr id="9" name="Picture 10" descr="Kadın NC-ön"/>
            <p:cNvPicPr>
              <a:picLocks noChangeAspect="1" noChangeArrowheads="1"/>
            </p:cNvPicPr>
            <p:nvPr/>
          </p:nvPicPr>
          <p:blipFill>
            <a:blip r:embed="rId3"/>
            <a:srcRect l="2768" b="2914"/>
            <a:stretch>
              <a:fillRect/>
            </a:stretch>
          </p:blipFill>
          <p:spPr bwMode="auto">
            <a:xfrm>
              <a:off x="5856465" y="4334677"/>
              <a:ext cx="1506357" cy="1826582"/>
            </a:xfrm>
            <a:prstGeom prst="rect">
              <a:avLst/>
            </a:prstGeom>
            <a:noFill/>
            <a:ln w="9525">
              <a:noFill/>
              <a:miter lim="800000"/>
              <a:headEnd/>
              <a:tailEnd/>
            </a:ln>
          </p:spPr>
        </p:pic>
        <p:pic>
          <p:nvPicPr>
            <p:cNvPr id="10" name="Picture 9" descr="Erkek NC-ön"/>
            <p:cNvPicPr>
              <a:picLocks noChangeAspect="1" noChangeArrowheads="1"/>
            </p:cNvPicPr>
            <p:nvPr/>
          </p:nvPicPr>
          <p:blipFill>
            <a:blip r:embed="rId4"/>
            <a:srcRect l="2789" b="838"/>
            <a:stretch>
              <a:fillRect/>
            </a:stretch>
          </p:blipFill>
          <p:spPr bwMode="auto">
            <a:xfrm>
              <a:off x="6156176" y="4550266"/>
              <a:ext cx="1494496" cy="1826582"/>
            </a:xfrm>
            <a:prstGeom prst="rect">
              <a:avLst/>
            </a:prstGeom>
            <a:noFill/>
            <a:ln w="9525">
              <a:noFill/>
              <a:miter lim="800000"/>
              <a:headEnd/>
              <a:tailEnd/>
            </a:ln>
          </p:spPr>
        </p:pic>
      </p:grpSp>
    </p:spTree>
    <p:extLst>
      <p:ext uri="{BB962C8B-B14F-4D97-AF65-F5344CB8AC3E}">
        <p14:creationId xmlns:p14="http://schemas.microsoft.com/office/powerpoint/2010/main" val="40465009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10023475" cy="4524315"/>
          </a:xfrm>
          <a:prstGeom prst="rect">
            <a:avLst/>
          </a:prstGeom>
          <a:noFill/>
          <a:ln w="9525">
            <a:noFill/>
            <a:miter lim="800000"/>
            <a:headEnd/>
            <a:tailEnd/>
          </a:ln>
        </p:spPr>
        <p:txBody>
          <a:bodyPr>
            <a:spAutoFit/>
          </a:bodyPr>
          <a:lstStyle/>
          <a:p>
            <a:r>
              <a:rPr lang="tr-TR" sz="2400" b="1" dirty="0">
                <a:solidFill>
                  <a:srgbClr val="008080"/>
                </a:solidFill>
              </a:rPr>
              <a:t>EVLENME ENGELLERİ</a:t>
            </a:r>
          </a:p>
          <a:p>
            <a:endParaRPr lang="tr-TR" sz="2400" b="1" dirty="0">
              <a:solidFill>
                <a:srgbClr val="008080"/>
              </a:solidFill>
            </a:endParaRPr>
          </a:p>
          <a:p>
            <a:pPr algn="just"/>
            <a:r>
              <a:rPr lang="tr-TR" sz="2400" b="1" dirty="0">
                <a:solidFill>
                  <a:srgbClr val="008080"/>
                </a:solidFill>
              </a:rPr>
              <a:t>c) Kadın için kanuni bekleme süresinin dolmamış olması; </a:t>
            </a:r>
          </a:p>
          <a:p>
            <a:pPr algn="just"/>
            <a:r>
              <a:rPr lang="tr-TR" sz="2400" dirty="0">
                <a:solidFill>
                  <a:srgbClr val="008080"/>
                </a:solidFill>
              </a:rPr>
              <a:t>Boşanmış, evliliğin butlanına hükmedilmiş veya kocası ölmüş kadın, boşanma veya evliliğin butlanına dair mahkeme kararı veya kocasının ölüm tarihinden itibaren üç yüz gün geçmedikçe yeniden evlenemez. Ancak kadın üç yüz günlük süre dolmadan önce doğum yaptığı veya mahkemece bu sürenin kısaltılmasına veya kaldırılmasına karar veril­diği takdirde, kadın için bekleme süresi ortadan kalkar.</a:t>
            </a:r>
          </a:p>
          <a:p>
            <a:pPr algn="just"/>
            <a:r>
              <a:rPr lang="tr-TR" sz="2400" b="1" dirty="0">
                <a:solidFill>
                  <a:srgbClr val="008080"/>
                </a:solidFill>
              </a:rPr>
              <a:t>d) Gaiplik durumunda; </a:t>
            </a:r>
          </a:p>
          <a:p>
            <a:pPr algn="just"/>
            <a:r>
              <a:rPr lang="tr-TR" sz="2400" dirty="0">
                <a:solidFill>
                  <a:srgbClr val="008080"/>
                </a:solidFill>
              </a:rPr>
              <a:t>Gaipliğine karar verilen kişinin eşi, mahkemece evliliğin feshine karar verilmedikçe yeniden evlenemez</a:t>
            </a:r>
            <a:r>
              <a:rPr lang="tr-TR" sz="2400" dirty="0" smtClean="0">
                <a:solidFill>
                  <a:srgbClr val="008080"/>
                </a:solidFill>
              </a:rPr>
              <a:t>.</a:t>
            </a:r>
            <a:endParaRPr lang="tr-TR" sz="2400" dirty="0">
              <a:solidFill>
                <a:srgbClr val="008080"/>
              </a:solidFill>
            </a:endParaRP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pic>
        <p:nvPicPr>
          <p:cNvPr id="7" name="İçerik Yer Tutucusu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rot="19520687">
            <a:off x="11027711" y="5796965"/>
            <a:ext cx="1117605" cy="691798"/>
          </a:xfrm>
          <a:prstGeom prst="rect">
            <a:avLst/>
          </a:prstGeom>
          <a:noFill/>
          <a:ln w="9525">
            <a:noFill/>
            <a:miter lim="800000"/>
            <a:headEnd/>
            <a:tailEnd/>
          </a:ln>
        </p:spPr>
      </p:pic>
      <p:grpSp>
        <p:nvGrpSpPr>
          <p:cNvPr id="8" name="32 Grup"/>
          <p:cNvGrpSpPr>
            <a:grpSpLocks/>
          </p:cNvGrpSpPr>
          <p:nvPr/>
        </p:nvGrpSpPr>
        <p:grpSpPr bwMode="auto">
          <a:xfrm rot="20620668">
            <a:off x="11225294" y="549275"/>
            <a:ext cx="803194" cy="1099221"/>
            <a:chOff x="5856465" y="4334677"/>
            <a:chExt cx="1794207" cy="2042171"/>
          </a:xfrm>
        </p:grpSpPr>
        <p:pic>
          <p:nvPicPr>
            <p:cNvPr id="9" name="Picture 10" descr="Kadın NC-ön"/>
            <p:cNvPicPr>
              <a:picLocks noChangeAspect="1" noChangeArrowheads="1"/>
            </p:cNvPicPr>
            <p:nvPr/>
          </p:nvPicPr>
          <p:blipFill>
            <a:blip r:embed="rId3"/>
            <a:srcRect l="2768" b="2914"/>
            <a:stretch>
              <a:fillRect/>
            </a:stretch>
          </p:blipFill>
          <p:spPr bwMode="auto">
            <a:xfrm>
              <a:off x="5856465" y="4334677"/>
              <a:ext cx="1506357" cy="1826582"/>
            </a:xfrm>
            <a:prstGeom prst="rect">
              <a:avLst/>
            </a:prstGeom>
            <a:noFill/>
            <a:ln w="9525">
              <a:noFill/>
              <a:miter lim="800000"/>
              <a:headEnd/>
              <a:tailEnd/>
            </a:ln>
          </p:spPr>
        </p:pic>
        <p:pic>
          <p:nvPicPr>
            <p:cNvPr id="10" name="Picture 9" descr="Erkek NC-ön"/>
            <p:cNvPicPr>
              <a:picLocks noChangeAspect="1" noChangeArrowheads="1"/>
            </p:cNvPicPr>
            <p:nvPr/>
          </p:nvPicPr>
          <p:blipFill>
            <a:blip r:embed="rId4"/>
            <a:srcRect l="2789" b="838"/>
            <a:stretch>
              <a:fillRect/>
            </a:stretch>
          </p:blipFill>
          <p:spPr bwMode="auto">
            <a:xfrm>
              <a:off x="6156176" y="4550266"/>
              <a:ext cx="1494496" cy="1826582"/>
            </a:xfrm>
            <a:prstGeom prst="rect">
              <a:avLst/>
            </a:prstGeom>
            <a:noFill/>
            <a:ln w="9525">
              <a:noFill/>
              <a:miter lim="800000"/>
              <a:headEnd/>
              <a:tailEnd/>
            </a:ln>
          </p:spPr>
        </p:pic>
      </p:grpSp>
    </p:spTree>
    <p:extLst>
      <p:ext uri="{BB962C8B-B14F-4D97-AF65-F5344CB8AC3E}">
        <p14:creationId xmlns:p14="http://schemas.microsoft.com/office/powerpoint/2010/main" val="8034855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10023475" cy="3046988"/>
          </a:xfrm>
          <a:prstGeom prst="rect">
            <a:avLst/>
          </a:prstGeom>
          <a:noFill/>
          <a:ln w="9525">
            <a:noFill/>
            <a:miter lim="800000"/>
            <a:headEnd/>
            <a:tailEnd/>
          </a:ln>
        </p:spPr>
        <p:txBody>
          <a:bodyPr>
            <a:spAutoFit/>
          </a:bodyPr>
          <a:lstStyle/>
          <a:p>
            <a:r>
              <a:rPr lang="tr-TR" sz="2400" b="1" dirty="0">
                <a:solidFill>
                  <a:srgbClr val="008080"/>
                </a:solidFill>
              </a:rPr>
              <a:t>EVLENME ENGELLERİ</a:t>
            </a:r>
          </a:p>
          <a:p>
            <a:endParaRPr lang="tr-TR" sz="2400" b="1" dirty="0">
              <a:solidFill>
                <a:srgbClr val="008080"/>
              </a:solidFill>
            </a:endParaRPr>
          </a:p>
          <a:p>
            <a:pPr algn="just"/>
            <a:r>
              <a:rPr lang="tr-TR" sz="2400" b="1" dirty="0">
                <a:solidFill>
                  <a:srgbClr val="008080"/>
                </a:solidFill>
              </a:rPr>
              <a:t>e) Sağlık raporunun/resmi sağlık kurulu raporunun bulunmaması;</a:t>
            </a:r>
          </a:p>
          <a:p>
            <a:pPr algn="just"/>
            <a:r>
              <a:rPr lang="tr-TR" sz="2400" dirty="0">
                <a:solidFill>
                  <a:srgbClr val="008080"/>
                </a:solidFill>
              </a:rPr>
              <a:t>24/4/1930 tarihli ve 1593 sayılı Umumi Hıfzıssıhha Kanununa dayanılarak, 17/8/1931 tarihli ve 11682 sayılı Bakanlar Kurulu Kararı ile yürürlüğe konulan Evlenme Muayenesi Hakkında Nizamnamede öngörülen usul ve esaslar doğrultusunda sağlık raporu alınmaması durumunda evlenme yapılamaz.</a:t>
            </a: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pic>
        <p:nvPicPr>
          <p:cNvPr id="7" name="İçerik Yer Tutucusu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rot="19520687">
            <a:off x="11027711" y="5796965"/>
            <a:ext cx="1117605" cy="691798"/>
          </a:xfrm>
          <a:prstGeom prst="rect">
            <a:avLst/>
          </a:prstGeom>
          <a:noFill/>
          <a:ln w="9525">
            <a:noFill/>
            <a:miter lim="800000"/>
            <a:headEnd/>
            <a:tailEnd/>
          </a:ln>
        </p:spPr>
      </p:pic>
      <p:grpSp>
        <p:nvGrpSpPr>
          <p:cNvPr id="8" name="32 Grup"/>
          <p:cNvGrpSpPr>
            <a:grpSpLocks/>
          </p:cNvGrpSpPr>
          <p:nvPr/>
        </p:nvGrpSpPr>
        <p:grpSpPr bwMode="auto">
          <a:xfrm rot="20620668">
            <a:off x="11225294" y="549275"/>
            <a:ext cx="803194" cy="1099221"/>
            <a:chOff x="5856465" y="4334677"/>
            <a:chExt cx="1794207" cy="2042171"/>
          </a:xfrm>
        </p:grpSpPr>
        <p:pic>
          <p:nvPicPr>
            <p:cNvPr id="9" name="Picture 10" descr="Kadın NC-ön"/>
            <p:cNvPicPr>
              <a:picLocks noChangeAspect="1" noChangeArrowheads="1"/>
            </p:cNvPicPr>
            <p:nvPr/>
          </p:nvPicPr>
          <p:blipFill>
            <a:blip r:embed="rId3"/>
            <a:srcRect l="2768" b="2914"/>
            <a:stretch>
              <a:fillRect/>
            </a:stretch>
          </p:blipFill>
          <p:spPr bwMode="auto">
            <a:xfrm>
              <a:off x="5856465" y="4334677"/>
              <a:ext cx="1506357" cy="1826582"/>
            </a:xfrm>
            <a:prstGeom prst="rect">
              <a:avLst/>
            </a:prstGeom>
            <a:noFill/>
            <a:ln w="9525">
              <a:noFill/>
              <a:miter lim="800000"/>
              <a:headEnd/>
              <a:tailEnd/>
            </a:ln>
          </p:spPr>
        </p:pic>
        <p:pic>
          <p:nvPicPr>
            <p:cNvPr id="10" name="Picture 9" descr="Erkek NC-ön"/>
            <p:cNvPicPr>
              <a:picLocks noChangeAspect="1" noChangeArrowheads="1"/>
            </p:cNvPicPr>
            <p:nvPr/>
          </p:nvPicPr>
          <p:blipFill>
            <a:blip r:embed="rId4"/>
            <a:srcRect l="2789" b="838"/>
            <a:stretch>
              <a:fillRect/>
            </a:stretch>
          </p:blipFill>
          <p:spPr bwMode="auto">
            <a:xfrm>
              <a:off x="6156176" y="4550266"/>
              <a:ext cx="1494496" cy="1826582"/>
            </a:xfrm>
            <a:prstGeom prst="rect">
              <a:avLst/>
            </a:prstGeom>
            <a:noFill/>
            <a:ln w="9525">
              <a:noFill/>
              <a:miter lim="800000"/>
              <a:headEnd/>
              <a:tailEnd/>
            </a:ln>
          </p:spPr>
        </p:pic>
      </p:grpSp>
    </p:spTree>
    <p:extLst>
      <p:ext uri="{BB962C8B-B14F-4D97-AF65-F5344CB8AC3E}">
        <p14:creationId xmlns:p14="http://schemas.microsoft.com/office/powerpoint/2010/main" val="86041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4337" name="Rectangle 3"/>
          <p:cNvSpPr>
            <a:spLocks noChangeArrowheads="1"/>
          </p:cNvSpPr>
          <p:nvPr/>
        </p:nvSpPr>
        <p:spPr bwMode="auto">
          <a:xfrm>
            <a:off x="960438" y="1590675"/>
            <a:ext cx="10023475" cy="3935413"/>
          </a:xfrm>
          <a:prstGeom prst="rect">
            <a:avLst/>
          </a:prstGeom>
          <a:noFill/>
          <a:ln w="9525">
            <a:noFill/>
            <a:miter lim="800000"/>
            <a:headEnd/>
            <a:tailEnd/>
          </a:ln>
        </p:spPr>
        <p:txBody>
          <a:bodyPr>
            <a:spAutoFit/>
          </a:bodyPr>
          <a:lstStyle/>
          <a:p>
            <a:r>
              <a:rPr lang="tr-TR" sz="2800" dirty="0" smtClean="0">
                <a:solidFill>
                  <a:srgbClr val="008080"/>
                </a:solidFill>
              </a:rPr>
              <a:t>	03.11.2017 </a:t>
            </a:r>
            <a:r>
              <a:rPr lang="tr-TR" sz="2800" dirty="0">
                <a:solidFill>
                  <a:srgbClr val="008080"/>
                </a:solidFill>
              </a:rPr>
              <a:t>Tarih ve 30229 Sayılı Resmi Gazetede Yayınlanarak Yürürlüğe giren 7039 Sayılı Nüfus Hizmetleri Kanunu İle Bazı Kanunlarda Değişiklik Yapılmasına Dair Kanun ile 5490 sayılı Kanunun 22 nci maddesinin ikinci fıkrasına “dış temsilciliklere” ibaresinden sonra gelmek üzere “, il ve ilçe müftülüklerine” ibaresi eklenmiştir.</a:t>
            </a:r>
          </a:p>
          <a:p>
            <a:endParaRPr lang="tr-TR" sz="2800" dirty="0">
              <a:solidFill>
                <a:srgbClr val="008080"/>
              </a:solidFill>
            </a:endParaRPr>
          </a:p>
          <a:p>
            <a:r>
              <a:rPr lang="tr-TR" sz="2800" b="1" dirty="0" smtClean="0">
                <a:solidFill>
                  <a:srgbClr val="008080"/>
                </a:solidFill>
              </a:rPr>
              <a:t>	Bu </a:t>
            </a:r>
            <a:r>
              <a:rPr lang="tr-TR" sz="2800" b="1" dirty="0">
                <a:solidFill>
                  <a:srgbClr val="008080"/>
                </a:solidFill>
              </a:rPr>
              <a:t>değişiklikle İl ve İlçe Müftülüklerine Evlendirme Yetkisi Verilmiştir.</a:t>
            </a:r>
            <a:endParaRPr lang="tr-TR" sz="2500" b="1" dirty="0">
              <a:solidFill>
                <a:srgbClr val="008080"/>
              </a:solidFill>
              <a:latin typeface="Calibri" pitchFamily="34" charset="0"/>
              <a:ea typeface="Calibri" pitchFamily="34" charset="0"/>
              <a:cs typeface="Times New Roman" pitchFamily="18" charset="0"/>
            </a:endParaRP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857250" y="1485900"/>
            <a:ext cx="10287000" cy="4752975"/>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pic>
        <p:nvPicPr>
          <p:cNvPr id="7" name="İçerik Yer Tutucusu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rot="19520687">
            <a:off x="11027711" y="5796965"/>
            <a:ext cx="1117605" cy="691798"/>
          </a:xfrm>
          <a:prstGeom prst="rect">
            <a:avLst/>
          </a:prstGeom>
          <a:noFill/>
          <a:ln w="9525">
            <a:noFill/>
            <a:miter lim="800000"/>
            <a:headEnd/>
            <a:tailEnd/>
          </a:ln>
        </p:spPr>
      </p:pic>
      <p:grpSp>
        <p:nvGrpSpPr>
          <p:cNvPr id="8" name="32 Grup"/>
          <p:cNvGrpSpPr>
            <a:grpSpLocks/>
          </p:cNvGrpSpPr>
          <p:nvPr/>
        </p:nvGrpSpPr>
        <p:grpSpPr bwMode="auto">
          <a:xfrm rot="20620668">
            <a:off x="11225294" y="549275"/>
            <a:ext cx="803194" cy="1099221"/>
            <a:chOff x="5856465" y="4334677"/>
            <a:chExt cx="1794207" cy="2042171"/>
          </a:xfrm>
        </p:grpSpPr>
        <p:pic>
          <p:nvPicPr>
            <p:cNvPr id="9" name="Picture 10" descr="Kadın NC-ön"/>
            <p:cNvPicPr>
              <a:picLocks noChangeAspect="1" noChangeArrowheads="1"/>
            </p:cNvPicPr>
            <p:nvPr/>
          </p:nvPicPr>
          <p:blipFill>
            <a:blip r:embed="rId3"/>
            <a:srcRect l="2768" b="2914"/>
            <a:stretch>
              <a:fillRect/>
            </a:stretch>
          </p:blipFill>
          <p:spPr bwMode="auto">
            <a:xfrm>
              <a:off x="5856465" y="4334677"/>
              <a:ext cx="1506357" cy="1826582"/>
            </a:xfrm>
            <a:prstGeom prst="rect">
              <a:avLst/>
            </a:prstGeom>
            <a:noFill/>
            <a:ln w="9525">
              <a:noFill/>
              <a:miter lim="800000"/>
              <a:headEnd/>
              <a:tailEnd/>
            </a:ln>
          </p:spPr>
        </p:pic>
        <p:pic>
          <p:nvPicPr>
            <p:cNvPr id="10" name="Picture 9" descr="Erkek NC-ön"/>
            <p:cNvPicPr>
              <a:picLocks noChangeAspect="1" noChangeArrowheads="1"/>
            </p:cNvPicPr>
            <p:nvPr/>
          </p:nvPicPr>
          <p:blipFill>
            <a:blip r:embed="rId4"/>
            <a:srcRect l="2789" b="838"/>
            <a:stretch>
              <a:fillRect/>
            </a:stretch>
          </p:blipFill>
          <p:spPr bwMode="auto">
            <a:xfrm>
              <a:off x="6156176" y="4550266"/>
              <a:ext cx="1494496" cy="1826582"/>
            </a:xfrm>
            <a:prstGeom prst="rect">
              <a:avLst/>
            </a:prstGeom>
            <a:noFill/>
            <a:ln w="9525">
              <a:noFill/>
              <a:miter lim="800000"/>
              <a:headEnd/>
              <a:tailEnd/>
            </a:ln>
          </p:spPr>
        </p:pic>
      </p:grpSp>
      <p:pic>
        <p:nvPicPr>
          <p:cNvPr id="11" name="Picture 2" descr="C:\Users\B&amp;B\Desktop\aile-cuzdani-haber-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064408">
            <a:off x="4456089" y="4994551"/>
            <a:ext cx="1966040" cy="17213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10023475" cy="5632311"/>
          </a:xfrm>
          <a:prstGeom prst="rect">
            <a:avLst/>
          </a:prstGeom>
          <a:noFill/>
          <a:ln w="9525">
            <a:noFill/>
            <a:miter lim="800000"/>
            <a:headEnd/>
            <a:tailEnd/>
          </a:ln>
        </p:spPr>
        <p:txBody>
          <a:bodyPr>
            <a:spAutoFit/>
          </a:bodyPr>
          <a:lstStyle/>
          <a:p>
            <a:r>
              <a:rPr lang="tr-TR" sz="2400" b="1" dirty="0">
                <a:solidFill>
                  <a:srgbClr val="008080"/>
                </a:solidFill>
              </a:rPr>
              <a:t>Türk Medeni Kanununa göre Evlenme Engelleri</a:t>
            </a:r>
          </a:p>
          <a:p>
            <a:endParaRPr lang="tr-TR" sz="2400" b="1" dirty="0">
              <a:solidFill>
                <a:srgbClr val="008080"/>
              </a:solidFill>
            </a:endParaRPr>
          </a:p>
          <a:p>
            <a:r>
              <a:rPr lang="tr-TR" sz="2400" dirty="0" smtClean="0">
                <a:solidFill>
                  <a:srgbClr val="008080"/>
                </a:solidFill>
              </a:rPr>
              <a:t>	Evlenme </a:t>
            </a:r>
            <a:r>
              <a:rPr lang="tr-TR" sz="2400" dirty="0">
                <a:solidFill>
                  <a:srgbClr val="008080"/>
                </a:solidFill>
              </a:rPr>
              <a:t>engellerini hısımlık, evli olma ve akıl hastalığı olmak üzere üç kısma ayırmak mümkündür.</a:t>
            </a:r>
          </a:p>
          <a:p>
            <a:endParaRPr lang="tr-TR" sz="2400" b="1" dirty="0">
              <a:solidFill>
                <a:srgbClr val="008080"/>
              </a:solidFill>
            </a:endParaRPr>
          </a:p>
          <a:p>
            <a:r>
              <a:rPr lang="tr-TR" sz="2400" b="1" dirty="0">
                <a:solidFill>
                  <a:srgbClr val="008080"/>
                </a:solidFill>
              </a:rPr>
              <a:t>A-Hısımlık</a:t>
            </a:r>
          </a:p>
          <a:p>
            <a:pPr algn="just"/>
            <a:r>
              <a:rPr lang="tr-TR" sz="2400" dirty="0" smtClean="0">
                <a:solidFill>
                  <a:srgbClr val="008080"/>
                </a:solidFill>
              </a:rPr>
              <a:t>	Türk </a:t>
            </a:r>
            <a:r>
              <a:rPr lang="tr-TR" sz="2400" dirty="0">
                <a:solidFill>
                  <a:srgbClr val="008080"/>
                </a:solidFill>
              </a:rPr>
              <a:t>Medeni Kanununun aralarında belli derecede hısımlık bulunan kişile­rin birbirleriyle evlenmelerini yasaklamıştır (m.129).</a:t>
            </a:r>
          </a:p>
          <a:p>
            <a:pPr algn="just"/>
            <a:r>
              <a:rPr lang="tr-TR" sz="2400" dirty="0">
                <a:solidFill>
                  <a:srgbClr val="008080"/>
                </a:solidFill>
              </a:rPr>
              <a:t>1- Üstsoy ve altsoy arasında; kardeşler arasında, amca, dayı, hala ve teyze ile yeğenleri arasında,</a:t>
            </a:r>
          </a:p>
          <a:p>
            <a:pPr algn="just"/>
            <a:r>
              <a:rPr lang="tr-TR" sz="2400" dirty="0">
                <a:solidFill>
                  <a:srgbClr val="008080"/>
                </a:solidFill>
              </a:rPr>
              <a:t>2- Kayın hısımlığı meydana getirmiş olan evlilik sona ermiş olsa bile, </a:t>
            </a:r>
            <a:r>
              <a:rPr lang="tr-TR" sz="2400" dirty="0" smtClean="0">
                <a:solidFill>
                  <a:srgbClr val="008080"/>
                </a:solidFill>
              </a:rPr>
              <a:t>eşlerden </a:t>
            </a:r>
            <a:r>
              <a:rPr lang="tr-TR" sz="2400" dirty="0">
                <a:solidFill>
                  <a:srgbClr val="008080"/>
                </a:solidFill>
              </a:rPr>
              <a:t>biri ile diğerinin üstsoy veya altsoy arasında,</a:t>
            </a:r>
          </a:p>
          <a:p>
            <a:pPr algn="just"/>
            <a:r>
              <a:rPr lang="tr-TR" sz="2400" dirty="0">
                <a:solidFill>
                  <a:srgbClr val="008080"/>
                </a:solidFill>
              </a:rPr>
              <a:t>3- Evlat edinen ile evlatlığın veya bunlardan biri ile diğerinin altsoy ve eşi arasında, evlenme yapılamaz.” ifadesiyle bu husus ayrıntılı bir şekilde açıklanmıştır.</a:t>
            </a: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pic>
        <p:nvPicPr>
          <p:cNvPr id="7" name="İçerik Yer Tutucusu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rot="19520687">
            <a:off x="11027711" y="5796965"/>
            <a:ext cx="1117605" cy="691798"/>
          </a:xfrm>
          <a:prstGeom prst="rect">
            <a:avLst/>
          </a:prstGeom>
          <a:noFill/>
          <a:ln w="9525">
            <a:noFill/>
            <a:miter lim="800000"/>
            <a:headEnd/>
            <a:tailEnd/>
          </a:ln>
        </p:spPr>
      </p:pic>
      <p:grpSp>
        <p:nvGrpSpPr>
          <p:cNvPr id="8" name="32 Grup"/>
          <p:cNvGrpSpPr>
            <a:grpSpLocks/>
          </p:cNvGrpSpPr>
          <p:nvPr/>
        </p:nvGrpSpPr>
        <p:grpSpPr bwMode="auto">
          <a:xfrm rot="20620668">
            <a:off x="11225294" y="549275"/>
            <a:ext cx="803194" cy="1099221"/>
            <a:chOff x="5856465" y="4334677"/>
            <a:chExt cx="1794207" cy="2042171"/>
          </a:xfrm>
        </p:grpSpPr>
        <p:pic>
          <p:nvPicPr>
            <p:cNvPr id="9" name="Picture 10" descr="Kadın NC-ön"/>
            <p:cNvPicPr>
              <a:picLocks noChangeAspect="1" noChangeArrowheads="1"/>
            </p:cNvPicPr>
            <p:nvPr/>
          </p:nvPicPr>
          <p:blipFill>
            <a:blip r:embed="rId3"/>
            <a:srcRect l="2768" b="2914"/>
            <a:stretch>
              <a:fillRect/>
            </a:stretch>
          </p:blipFill>
          <p:spPr bwMode="auto">
            <a:xfrm>
              <a:off x="5856465" y="4334677"/>
              <a:ext cx="1506357" cy="1826582"/>
            </a:xfrm>
            <a:prstGeom prst="rect">
              <a:avLst/>
            </a:prstGeom>
            <a:noFill/>
            <a:ln w="9525">
              <a:noFill/>
              <a:miter lim="800000"/>
              <a:headEnd/>
              <a:tailEnd/>
            </a:ln>
          </p:spPr>
        </p:pic>
        <p:pic>
          <p:nvPicPr>
            <p:cNvPr id="10" name="Picture 9" descr="Erkek NC-ön"/>
            <p:cNvPicPr>
              <a:picLocks noChangeAspect="1" noChangeArrowheads="1"/>
            </p:cNvPicPr>
            <p:nvPr/>
          </p:nvPicPr>
          <p:blipFill>
            <a:blip r:embed="rId4"/>
            <a:srcRect l="2789" b="838"/>
            <a:stretch>
              <a:fillRect/>
            </a:stretch>
          </p:blipFill>
          <p:spPr bwMode="auto">
            <a:xfrm>
              <a:off x="6156176" y="4550266"/>
              <a:ext cx="1494496" cy="1826582"/>
            </a:xfrm>
            <a:prstGeom prst="rect">
              <a:avLst/>
            </a:prstGeom>
            <a:noFill/>
            <a:ln w="9525">
              <a:noFill/>
              <a:miter lim="800000"/>
              <a:headEnd/>
              <a:tailEnd/>
            </a:ln>
          </p:spPr>
        </p:pic>
      </p:grpSp>
    </p:spTree>
    <p:extLst>
      <p:ext uri="{BB962C8B-B14F-4D97-AF65-F5344CB8AC3E}">
        <p14:creationId xmlns:p14="http://schemas.microsoft.com/office/powerpoint/2010/main" val="41094880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10023475" cy="5632311"/>
          </a:xfrm>
          <a:prstGeom prst="rect">
            <a:avLst/>
          </a:prstGeom>
          <a:noFill/>
          <a:ln w="9525">
            <a:noFill/>
            <a:miter lim="800000"/>
            <a:headEnd/>
            <a:tailEnd/>
          </a:ln>
        </p:spPr>
        <p:txBody>
          <a:bodyPr>
            <a:spAutoFit/>
          </a:bodyPr>
          <a:lstStyle/>
          <a:p>
            <a:r>
              <a:rPr lang="tr-TR" sz="2400" b="1" dirty="0">
                <a:solidFill>
                  <a:srgbClr val="008080"/>
                </a:solidFill>
              </a:rPr>
              <a:t>B-Kan hısımlığı</a:t>
            </a:r>
          </a:p>
          <a:p>
            <a:pPr algn="just"/>
            <a:r>
              <a:rPr lang="tr-TR" sz="2400" b="1" dirty="0">
                <a:solidFill>
                  <a:srgbClr val="008080"/>
                </a:solidFill>
              </a:rPr>
              <a:t>	</a:t>
            </a:r>
            <a:r>
              <a:rPr lang="tr-TR" sz="2400" dirty="0">
                <a:solidFill>
                  <a:srgbClr val="008080"/>
                </a:solidFill>
              </a:rPr>
              <a:t>Kan hısımlığının derecesi, hısımları birbirine bağlayan doğum sayısıyla belli olur. Tür Medeni Kanununun 17’nci maddesi “Biri diğerinden gelen kişiler arasında üstsoy-altsoy hısımlığı; biri diğerinden gelmeyip de, ortak bir kökten gelen kişiler arasında yansoy hısımlığı vardır.”</a:t>
            </a:r>
          </a:p>
          <a:p>
            <a:pPr algn="just"/>
            <a:r>
              <a:rPr lang="tr-TR" sz="2400" dirty="0">
                <a:solidFill>
                  <a:srgbClr val="008080"/>
                </a:solidFill>
              </a:rPr>
              <a:t>	Üstsoy ile altsoy arasında; kardeş­ler arasında; amca, dayı, hala ve teyze ile yeğenleri arasında evlenme yasaktır.</a:t>
            </a:r>
          </a:p>
          <a:p>
            <a:pPr algn="just"/>
            <a:r>
              <a:rPr lang="tr-TR" sz="2400" dirty="0">
                <a:solidFill>
                  <a:srgbClr val="008080"/>
                </a:solidFill>
              </a:rPr>
              <a:t>Evlenme yasağı, sadece bir kimse ile kendi çocuğu ana ya da babası ve o kimse ile torunu, torununun çocuğu; büyükana veya bü­yükbabaları, nine veya dedeleri arasında da mevcuttur.</a:t>
            </a:r>
          </a:p>
          <a:p>
            <a:pPr algn="just"/>
            <a:r>
              <a:rPr lang="tr-TR" sz="2400" dirty="0">
                <a:solidFill>
                  <a:srgbClr val="008080"/>
                </a:solidFill>
              </a:rPr>
              <a:t>	Bir kimse amcasının, halasının, dayısının veya teyzesinin çocukları ile evlenebilir. </a:t>
            </a:r>
          </a:p>
          <a:p>
            <a:pPr algn="just"/>
            <a:r>
              <a:rPr lang="tr-TR" sz="2400" dirty="0">
                <a:solidFill>
                  <a:srgbClr val="008080"/>
                </a:solidFill>
              </a:rPr>
              <a:t>	Hem ana hem de babaları bir olmayan kardeşler arasında evlenme yasağı bulunmamaktadır.</a:t>
            </a: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pic>
        <p:nvPicPr>
          <p:cNvPr id="7" name="İçerik Yer Tutucusu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rot="19520687">
            <a:off x="10926095" y="5880790"/>
            <a:ext cx="1117605" cy="691798"/>
          </a:xfrm>
          <a:prstGeom prst="rect">
            <a:avLst/>
          </a:prstGeom>
          <a:noFill/>
          <a:ln w="9525">
            <a:noFill/>
            <a:miter lim="800000"/>
            <a:headEnd/>
            <a:tailEnd/>
          </a:ln>
        </p:spPr>
      </p:pic>
      <p:grpSp>
        <p:nvGrpSpPr>
          <p:cNvPr id="8" name="32 Grup"/>
          <p:cNvGrpSpPr>
            <a:grpSpLocks/>
          </p:cNvGrpSpPr>
          <p:nvPr/>
        </p:nvGrpSpPr>
        <p:grpSpPr bwMode="auto">
          <a:xfrm rot="20620668">
            <a:off x="11123678" y="633100"/>
            <a:ext cx="803194" cy="1099221"/>
            <a:chOff x="5856465" y="4334677"/>
            <a:chExt cx="1794207" cy="2042171"/>
          </a:xfrm>
        </p:grpSpPr>
        <p:pic>
          <p:nvPicPr>
            <p:cNvPr id="9" name="Picture 10" descr="Kadın NC-ön"/>
            <p:cNvPicPr>
              <a:picLocks noChangeAspect="1" noChangeArrowheads="1"/>
            </p:cNvPicPr>
            <p:nvPr/>
          </p:nvPicPr>
          <p:blipFill>
            <a:blip r:embed="rId3"/>
            <a:srcRect l="2768" b="2914"/>
            <a:stretch>
              <a:fillRect/>
            </a:stretch>
          </p:blipFill>
          <p:spPr bwMode="auto">
            <a:xfrm>
              <a:off x="5856465" y="4334677"/>
              <a:ext cx="1506357" cy="1826582"/>
            </a:xfrm>
            <a:prstGeom prst="rect">
              <a:avLst/>
            </a:prstGeom>
            <a:noFill/>
            <a:ln w="9525">
              <a:noFill/>
              <a:miter lim="800000"/>
              <a:headEnd/>
              <a:tailEnd/>
            </a:ln>
          </p:spPr>
        </p:pic>
        <p:pic>
          <p:nvPicPr>
            <p:cNvPr id="10" name="Picture 9" descr="Erkek NC-ön"/>
            <p:cNvPicPr>
              <a:picLocks noChangeAspect="1" noChangeArrowheads="1"/>
            </p:cNvPicPr>
            <p:nvPr/>
          </p:nvPicPr>
          <p:blipFill>
            <a:blip r:embed="rId4"/>
            <a:srcRect l="2789" b="838"/>
            <a:stretch>
              <a:fillRect/>
            </a:stretch>
          </p:blipFill>
          <p:spPr bwMode="auto">
            <a:xfrm>
              <a:off x="6156176" y="4550266"/>
              <a:ext cx="1494496" cy="1826582"/>
            </a:xfrm>
            <a:prstGeom prst="rect">
              <a:avLst/>
            </a:prstGeom>
            <a:noFill/>
            <a:ln w="9525">
              <a:noFill/>
              <a:miter lim="800000"/>
              <a:headEnd/>
              <a:tailEnd/>
            </a:ln>
          </p:spPr>
        </p:pic>
      </p:grpSp>
    </p:spTree>
    <p:extLst>
      <p:ext uri="{BB962C8B-B14F-4D97-AF65-F5344CB8AC3E}">
        <p14:creationId xmlns:p14="http://schemas.microsoft.com/office/powerpoint/2010/main" val="38726843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10023475" cy="5632311"/>
          </a:xfrm>
          <a:prstGeom prst="rect">
            <a:avLst/>
          </a:prstGeom>
          <a:noFill/>
          <a:ln w="9525">
            <a:noFill/>
            <a:miter lim="800000"/>
            <a:headEnd/>
            <a:tailEnd/>
          </a:ln>
        </p:spPr>
        <p:txBody>
          <a:bodyPr>
            <a:spAutoFit/>
          </a:bodyPr>
          <a:lstStyle/>
          <a:p>
            <a:r>
              <a:rPr lang="tr-TR" sz="2400" b="1" dirty="0">
                <a:solidFill>
                  <a:srgbClr val="008080"/>
                </a:solidFill>
              </a:rPr>
              <a:t>C-Kayın hısımlığı</a:t>
            </a:r>
          </a:p>
          <a:p>
            <a:pPr algn="just"/>
            <a:r>
              <a:rPr lang="tr-TR" sz="2400" b="1" dirty="0">
                <a:solidFill>
                  <a:srgbClr val="008080"/>
                </a:solidFill>
              </a:rPr>
              <a:t>	</a:t>
            </a:r>
            <a:r>
              <a:rPr lang="tr-TR" sz="2400" dirty="0">
                <a:solidFill>
                  <a:srgbClr val="008080"/>
                </a:solidFill>
              </a:rPr>
              <a:t>Kayın hısımlığı, evlenme nedeniyle eşlerden biri ile diğerinin kan hısımları arasında meydana gelen bir yakınlıktır. Kayın hısımlığı kan hısımlığı gibi, ka­yın üstsoy-altsoy hısımlığı ve kayın yansoy hısımlığı olmak üzere iki çeşittir.</a:t>
            </a:r>
          </a:p>
          <a:p>
            <a:pPr algn="just"/>
            <a:r>
              <a:rPr lang="tr-TR" sz="2400" dirty="0">
                <a:solidFill>
                  <a:srgbClr val="008080"/>
                </a:solidFill>
              </a:rPr>
              <a:t>	Kayın hısımlığı meydana getirmiş olan evlilik sona ermiş olsa bile, eşlerden biri ile diğerinin üstsoyu veya altsoyu arasında” evlenme yasaktır.</a:t>
            </a:r>
          </a:p>
          <a:p>
            <a:pPr algn="just"/>
            <a:r>
              <a:rPr lang="tr-TR" sz="2400" dirty="0">
                <a:solidFill>
                  <a:srgbClr val="008080"/>
                </a:solidFill>
              </a:rPr>
              <a:t>	Bir kimse boşadığı veya ölmüş olan eşinin anası (yani kayınvalidesi) veya büyükanası yahut önceki evliliğinden olan çocuğu ile evlenemez; ancak eşinin kardeşi veya eşinin halası, teyzesi, amcası yada dayısı ile evlenmesine bir engel bulunmamaktadır. </a:t>
            </a:r>
          </a:p>
          <a:p>
            <a:pPr algn="just"/>
            <a:r>
              <a:rPr lang="tr-TR" sz="2400" dirty="0">
                <a:solidFill>
                  <a:srgbClr val="008080"/>
                </a:solidFill>
              </a:rPr>
              <a:t>	Kan veya kayın hısımlığından doğan evlenme yasağına rağmen her nasılsa yapılmış olan bir evlenme ise mutlak butlan yaptırımına tabidir.</a:t>
            </a: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pic>
        <p:nvPicPr>
          <p:cNvPr id="7" name="İçerik Yer Tutucusu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rot="19520687">
            <a:off x="11027711" y="5796965"/>
            <a:ext cx="1117605" cy="691798"/>
          </a:xfrm>
          <a:prstGeom prst="rect">
            <a:avLst/>
          </a:prstGeom>
          <a:noFill/>
          <a:ln w="9525">
            <a:noFill/>
            <a:miter lim="800000"/>
            <a:headEnd/>
            <a:tailEnd/>
          </a:ln>
        </p:spPr>
      </p:pic>
      <p:grpSp>
        <p:nvGrpSpPr>
          <p:cNvPr id="8" name="32 Grup"/>
          <p:cNvGrpSpPr>
            <a:grpSpLocks/>
          </p:cNvGrpSpPr>
          <p:nvPr/>
        </p:nvGrpSpPr>
        <p:grpSpPr bwMode="auto">
          <a:xfrm rot="20620668">
            <a:off x="11225294" y="549275"/>
            <a:ext cx="803194" cy="1099221"/>
            <a:chOff x="5856465" y="4334677"/>
            <a:chExt cx="1794207" cy="2042171"/>
          </a:xfrm>
        </p:grpSpPr>
        <p:pic>
          <p:nvPicPr>
            <p:cNvPr id="9" name="Picture 10" descr="Kadın NC-ön"/>
            <p:cNvPicPr>
              <a:picLocks noChangeAspect="1" noChangeArrowheads="1"/>
            </p:cNvPicPr>
            <p:nvPr/>
          </p:nvPicPr>
          <p:blipFill>
            <a:blip r:embed="rId3"/>
            <a:srcRect l="2768" b="2914"/>
            <a:stretch>
              <a:fillRect/>
            </a:stretch>
          </p:blipFill>
          <p:spPr bwMode="auto">
            <a:xfrm>
              <a:off x="5856465" y="4334677"/>
              <a:ext cx="1506357" cy="1826582"/>
            </a:xfrm>
            <a:prstGeom prst="rect">
              <a:avLst/>
            </a:prstGeom>
            <a:noFill/>
            <a:ln w="9525">
              <a:noFill/>
              <a:miter lim="800000"/>
              <a:headEnd/>
              <a:tailEnd/>
            </a:ln>
          </p:spPr>
        </p:pic>
        <p:pic>
          <p:nvPicPr>
            <p:cNvPr id="10" name="Picture 9" descr="Erkek NC-ön"/>
            <p:cNvPicPr>
              <a:picLocks noChangeAspect="1" noChangeArrowheads="1"/>
            </p:cNvPicPr>
            <p:nvPr/>
          </p:nvPicPr>
          <p:blipFill>
            <a:blip r:embed="rId4"/>
            <a:srcRect l="2789" b="838"/>
            <a:stretch>
              <a:fillRect/>
            </a:stretch>
          </p:blipFill>
          <p:spPr bwMode="auto">
            <a:xfrm>
              <a:off x="6156176" y="4550266"/>
              <a:ext cx="1494496" cy="1826582"/>
            </a:xfrm>
            <a:prstGeom prst="rect">
              <a:avLst/>
            </a:prstGeom>
            <a:noFill/>
            <a:ln w="9525">
              <a:noFill/>
              <a:miter lim="800000"/>
              <a:headEnd/>
              <a:tailEnd/>
            </a:ln>
          </p:spPr>
        </p:pic>
      </p:grpSp>
    </p:spTree>
    <p:extLst>
      <p:ext uri="{BB962C8B-B14F-4D97-AF65-F5344CB8AC3E}">
        <p14:creationId xmlns:p14="http://schemas.microsoft.com/office/powerpoint/2010/main" val="2342603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10023475" cy="2308324"/>
          </a:xfrm>
          <a:prstGeom prst="rect">
            <a:avLst/>
          </a:prstGeom>
          <a:noFill/>
          <a:ln w="9525">
            <a:noFill/>
            <a:miter lim="800000"/>
            <a:headEnd/>
            <a:tailEnd/>
          </a:ln>
        </p:spPr>
        <p:txBody>
          <a:bodyPr>
            <a:spAutoFit/>
          </a:bodyPr>
          <a:lstStyle/>
          <a:p>
            <a:r>
              <a:rPr lang="tr-TR" sz="2400" b="1" dirty="0">
                <a:solidFill>
                  <a:srgbClr val="008080"/>
                </a:solidFill>
              </a:rPr>
              <a:t>D-Evlatlık ilişkisinin evlenmede rolü</a:t>
            </a:r>
          </a:p>
          <a:p>
            <a:endParaRPr lang="tr-TR" sz="2400" b="1" dirty="0">
              <a:solidFill>
                <a:srgbClr val="008080"/>
              </a:solidFill>
            </a:endParaRPr>
          </a:p>
          <a:p>
            <a:pPr algn="just"/>
            <a:r>
              <a:rPr lang="tr-TR" sz="2400" dirty="0">
                <a:solidFill>
                  <a:srgbClr val="008080"/>
                </a:solidFill>
              </a:rPr>
              <a:t>	Evlenme yasağı, sadece evlat edinen ile evlatlık veya onlardan biri ile diğerinin eşi ve arasında değil, fakat aynı zamanda evlat edinen veya evlatlık ile onlardan birinin altsoyu arasında da söz konusudur. Evlat edinen evlatlığının çocuğuyla da evlenemeyecektir.</a:t>
            </a: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pic>
        <p:nvPicPr>
          <p:cNvPr id="7" name="İçerik Yer Tutucusu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rot="19520687">
            <a:off x="11027711" y="5796965"/>
            <a:ext cx="1117605" cy="691798"/>
          </a:xfrm>
          <a:prstGeom prst="rect">
            <a:avLst/>
          </a:prstGeom>
          <a:noFill/>
          <a:ln w="9525">
            <a:noFill/>
            <a:miter lim="800000"/>
            <a:headEnd/>
            <a:tailEnd/>
          </a:ln>
        </p:spPr>
      </p:pic>
      <p:grpSp>
        <p:nvGrpSpPr>
          <p:cNvPr id="8" name="32 Grup"/>
          <p:cNvGrpSpPr>
            <a:grpSpLocks/>
          </p:cNvGrpSpPr>
          <p:nvPr/>
        </p:nvGrpSpPr>
        <p:grpSpPr bwMode="auto">
          <a:xfrm rot="20620668">
            <a:off x="11225294" y="549275"/>
            <a:ext cx="803194" cy="1099221"/>
            <a:chOff x="5856465" y="4334677"/>
            <a:chExt cx="1794207" cy="2042171"/>
          </a:xfrm>
        </p:grpSpPr>
        <p:pic>
          <p:nvPicPr>
            <p:cNvPr id="9" name="Picture 10" descr="Kadın NC-ön"/>
            <p:cNvPicPr>
              <a:picLocks noChangeAspect="1" noChangeArrowheads="1"/>
            </p:cNvPicPr>
            <p:nvPr/>
          </p:nvPicPr>
          <p:blipFill>
            <a:blip r:embed="rId3"/>
            <a:srcRect l="2768" b="2914"/>
            <a:stretch>
              <a:fillRect/>
            </a:stretch>
          </p:blipFill>
          <p:spPr bwMode="auto">
            <a:xfrm>
              <a:off x="5856465" y="4334677"/>
              <a:ext cx="1506357" cy="1826582"/>
            </a:xfrm>
            <a:prstGeom prst="rect">
              <a:avLst/>
            </a:prstGeom>
            <a:noFill/>
            <a:ln w="9525">
              <a:noFill/>
              <a:miter lim="800000"/>
              <a:headEnd/>
              <a:tailEnd/>
            </a:ln>
          </p:spPr>
        </p:pic>
        <p:pic>
          <p:nvPicPr>
            <p:cNvPr id="10" name="Picture 9" descr="Erkek NC-ön"/>
            <p:cNvPicPr>
              <a:picLocks noChangeAspect="1" noChangeArrowheads="1"/>
            </p:cNvPicPr>
            <p:nvPr/>
          </p:nvPicPr>
          <p:blipFill>
            <a:blip r:embed="rId4"/>
            <a:srcRect l="2789" b="838"/>
            <a:stretch>
              <a:fillRect/>
            </a:stretch>
          </p:blipFill>
          <p:spPr bwMode="auto">
            <a:xfrm>
              <a:off x="6156176" y="4550266"/>
              <a:ext cx="1494496" cy="1826582"/>
            </a:xfrm>
            <a:prstGeom prst="rect">
              <a:avLst/>
            </a:prstGeom>
            <a:noFill/>
            <a:ln w="9525">
              <a:noFill/>
              <a:miter lim="800000"/>
              <a:headEnd/>
              <a:tailEnd/>
            </a:ln>
          </p:spPr>
        </p:pic>
      </p:grpSp>
      <p:pic>
        <p:nvPicPr>
          <p:cNvPr id="11" name="Picture 2" descr="C:\Users\B&amp;B\Desktop\aile-cuzdani-haber-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031" y="5063982"/>
            <a:ext cx="1966040" cy="172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5404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688237"/>
            <a:ext cx="10023475" cy="6001643"/>
          </a:xfrm>
          <a:prstGeom prst="rect">
            <a:avLst/>
          </a:prstGeom>
          <a:noFill/>
          <a:ln w="9525">
            <a:noFill/>
            <a:miter lim="800000"/>
            <a:headEnd/>
            <a:tailEnd/>
          </a:ln>
        </p:spPr>
        <p:txBody>
          <a:bodyPr>
            <a:spAutoFit/>
          </a:bodyPr>
          <a:lstStyle/>
          <a:p>
            <a:r>
              <a:rPr lang="tr-TR" sz="2400" b="1" dirty="0">
                <a:solidFill>
                  <a:srgbClr val="008080"/>
                </a:solidFill>
              </a:rPr>
              <a:t>E-Evli olmak</a:t>
            </a:r>
          </a:p>
          <a:p>
            <a:pPr algn="just"/>
            <a:r>
              <a:rPr lang="tr-TR" sz="2400" b="1" dirty="0">
                <a:solidFill>
                  <a:srgbClr val="008080"/>
                </a:solidFill>
              </a:rPr>
              <a:t>	</a:t>
            </a:r>
            <a:r>
              <a:rPr lang="tr-TR" sz="2400" dirty="0">
                <a:solidFill>
                  <a:srgbClr val="008080"/>
                </a:solidFill>
              </a:rPr>
              <a:t>Medeni Kanunumuz kadın erkek ayırımı yapmaksızın halen evli olan bir kimsenin aynı zamanda ikinci bir evlenme yapmasına izin vermemekte, önceki evliliğini kesin evlenme engeli saymaktadır.</a:t>
            </a:r>
          </a:p>
          <a:p>
            <a:pPr algn="just"/>
            <a:r>
              <a:rPr lang="tr-TR" sz="2400" dirty="0">
                <a:solidFill>
                  <a:srgbClr val="008080"/>
                </a:solidFill>
              </a:rPr>
              <a:t>	Yeniden evlenmek isteyen kimse, önceki evliliğin sona ermiş olduğunu ispat etmek zorundadır</a:t>
            </a:r>
          </a:p>
          <a:p>
            <a:pPr algn="just"/>
            <a:r>
              <a:rPr lang="tr-TR" sz="2400" dirty="0">
                <a:solidFill>
                  <a:srgbClr val="008080"/>
                </a:solidFill>
              </a:rPr>
              <a:t>	Butlan ile sakatlanmış olan bir evlenme, hakim tarafından iptal kararı verilinceye kadar geçerli bir evliliğin bütün sonuçlarını doğuracağından (TMK. 156) evlenme iptal edilmeden eşler bir başkası ile evlenemez.</a:t>
            </a:r>
          </a:p>
          <a:p>
            <a:pPr algn="just"/>
            <a:r>
              <a:rPr lang="tr-TR" sz="2400" dirty="0">
                <a:solidFill>
                  <a:srgbClr val="008080"/>
                </a:solidFill>
              </a:rPr>
              <a:t>	Eşlerden birinin gaipliğine karar verilmiş olması halinde gaiplik kararı ile birlikte mevcut evlilik sona ermiş olmayacağından, diğer eşin evlenmesi müm­kün değildir. Türk Medeni Kanunu “gaipliğine karar verilen kişinin eşi, mah­kemece evliliğin feshine karar verilmedikçe yeniden evlenemez” (TMK.131/1) hükmü uyarınca evlilik fesh edilmedikçe, yeniden evlenmek mümkün değildir.</a:t>
            </a: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573936"/>
            <a:ext cx="10287000" cy="6115943"/>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pic>
        <p:nvPicPr>
          <p:cNvPr id="7" name="İçerik Yer Tutucusu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rot="19520687">
            <a:off x="11027711" y="5796965"/>
            <a:ext cx="1117605" cy="691798"/>
          </a:xfrm>
          <a:prstGeom prst="rect">
            <a:avLst/>
          </a:prstGeom>
          <a:noFill/>
          <a:ln w="9525">
            <a:noFill/>
            <a:miter lim="800000"/>
            <a:headEnd/>
            <a:tailEnd/>
          </a:ln>
        </p:spPr>
      </p:pic>
      <p:grpSp>
        <p:nvGrpSpPr>
          <p:cNvPr id="8" name="32 Grup"/>
          <p:cNvGrpSpPr>
            <a:grpSpLocks/>
          </p:cNvGrpSpPr>
          <p:nvPr/>
        </p:nvGrpSpPr>
        <p:grpSpPr bwMode="auto">
          <a:xfrm rot="20620668">
            <a:off x="11225294" y="549275"/>
            <a:ext cx="803194" cy="1099221"/>
            <a:chOff x="5856465" y="4334677"/>
            <a:chExt cx="1794207" cy="2042171"/>
          </a:xfrm>
        </p:grpSpPr>
        <p:pic>
          <p:nvPicPr>
            <p:cNvPr id="9" name="Picture 10" descr="Kadın NC-ön"/>
            <p:cNvPicPr>
              <a:picLocks noChangeAspect="1" noChangeArrowheads="1"/>
            </p:cNvPicPr>
            <p:nvPr/>
          </p:nvPicPr>
          <p:blipFill>
            <a:blip r:embed="rId3"/>
            <a:srcRect l="2768" b="2914"/>
            <a:stretch>
              <a:fillRect/>
            </a:stretch>
          </p:blipFill>
          <p:spPr bwMode="auto">
            <a:xfrm>
              <a:off x="5856465" y="4334677"/>
              <a:ext cx="1506357" cy="1826582"/>
            </a:xfrm>
            <a:prstGeom prst="rect">
              <a:avLst/>
            </a:prstGeom>
            <a:noFill/>
            <a:ln w="9525">
              <a:noFill/>
              <a:miter lim="800000"/>
              <a:headEnd/>
              <a:tailEnd/>
            </a:ln>
          </p:spPr>
        </p:pic>
        <p:pic>
          <p:nvPicPr>
            <p:cNvPr id="10" name="Picture 9" descr="Erkek NC-ön"/>
            <p:cNvPicPr>
              <a:picLocks noChangeAspect="1" noChangeArrowheads="1"/>
            </p:cNvPicPr>
            <p:nvPr/>
          </p:nvPicPr>
          <p:blipFill>
            <a:blip r:embed="rId4"/>
            <a:srcRect l="2789" b="838"/>
            <a:stretch>
              <a:fillRect/>
            </a:stretch>
          </p:blipFill>
          <p:spPr bwMode="auto">
            <a:xfrm>
              <a:off x="6156176" y="4550266"/>
              <a:ext cx="1494496" cy="1826582"/>
            </a:xfrm>
            <a:prstGeom prst="rect">
              <a:avLst/>
            </a:prstGeom>
            <a:noFill/>
            <a:ln w="9525">
              <a:noFill/>
              <a:miter lim="800000"/>
              <a:headEnd/>
              <a:tailEnd/>
            </a:ln>
          </p:spPr>
        </p:pic>
      </p:grpSp>
    </p:spTree>
    <p:extLst>
      <p:ext uri="{BB962C8B-B14F-4D97-AF65-F5344CB8AC3E}">
        <p14:creationId xmlns:p14="http://schemas.microsoft.com/office/powerpoint/2010/main" val="2717110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10023475" cy="3785652"/>
          </a:xfrm>
          <a:prstGeom prst="rect">
            <a:avLst/>
          </a:prstGeom>
          <a:noFill/>
          <a:ln w="9525">
            <a:noFill/>
            <a:miter lim="800000"/>
            <a:headEnd/>
            <a:tailEnd/>
          </a:ln>
        </p:spPr>
        <p:txBody>
          <a:bodyPr>
            <a:spAutoFit/>
          </a:bodyPr>
          <a:lstStyle/>
          <a:p>
            <a:r>
              <a:rPr lang="tr-TR" sz="2400" b="1" dirty="0">
                <a:solidFill>
                  <a:srgbClr val="008080"/>
                </a:solidFill>
              </a:rPr>
              <a:t>F-Akıl hastalığı</a:t>
            </a:r>
          </a:p>
          <a:p>
            <a:endParaRPr lang="tr-TR" sz="2400" b="1" dirty="0">
              <a:solidFill>
                <a:srgbClr val="008080"/>
              </a:solidFill>
            </a:endParaRPr>
          </a:p>
          <a:p>
            <a:pPr algn="just"/>
            <a:r>
              <a:rPr lang="tr-TR" sz="2400" b="1" dirty="0">
                <a:solidFill>
                  <a:srgbClr val="008080"/>
                </a:solidFill>
              </a:rPr>
              <a:t>	</a:t>
            </a:r>
            <a:r>
              <a:rPr lang="tr-TR" sz="2400" dirty="0">
                <a:solidFill>
                  <a:srgbClr val="008080"/>
                </a:solidFill>
              </a:rPr>
              <a:t>Türk Medeni Kanununun 133’üncü maddesinde “Akıl hastaları, evlenme­lerinde tıbbi sakınca bulunmadığı resmi sağlık kurulu raporu ile anlaşılma­dıkça evlenemezler” hükmü yer almaktadır. Akıl hastalığı kural olarak kesin evlenme engellerinden biridir. Ancak bu engeller her türlü akıl hastalığını kap­samamaktadır. Akıl hastalığının evlenme bağlamında her hangi bir sakınca do­ğurmayacağı resmi sağlık kurulu raporu ile belgelendiği takdirde, bu hastalığa yakalanmış olan bir kişinin evlenmesi mümkün olabilecektir.</a:t>
            </a: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pic>
        <p:nvPicPr>
          <p:cNvPr id="7" name="İçerik Yer Tutucusu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rot="19520687">
            <a:off x="8336142" y="4781400"/>
            <a:ext cx="2208098" cy="1366813"/>
          </a:xfrm>
          <a:prstGeom prst="rect">
            <a:avLst/>
          </a:prstGeom>
          <a:noFill/>
          <a:ln w="9525">
            <a:noFill/>
            <a:miter lim="800000"/>
            <a:headEnd/>
            <a:tailEnd/>
          </a:ln>
        </p:spPr>
      </p:pic>
      <p:pic>
        <p:nvPicPr>
          <p:cNvPr id="8" name="Picture 2" descr="C:\Users\B&amp;B\Desktop\aile-cuzdani-haber-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31" y="5063982"/>
            <a:ext cx="1966040" cy="172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7045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10023475" cy="4524315"/>
          </a:xfrm>
          <a:prstGeom prst="rect">
            <a:avLst/>
          </a:prstGeom>
          <a:noFill/>
          <a:ln w="9525">
            <a:noFill/>
            <a:miter lim="800000"/>
            <a:headEnd/>
            <a:tailEnd/>
          </a:ln>
        </p:spPr>
        <p:txBody>
          <a:bodyPr>
            <a:spAutoFit/>
          </a:bodyPr>
          <a:lstStyle/>
          <a:p>
            <a:r>
              <a:rPr lang="tr-TR" sz="2400" b="1" dirty="0">
                <a:solidFill>
                  <a:srgbClr val="008080"/>
                </a:solidFill>
              </a:rPr>
              <a:t>G-Diğer Engeller</a:t>
            </a:r>
          </a:p>
          <a:p>
            <a:endParaRPr lang="tr-TR" sz="2400" b="1" dirty="0">
              <a:solidFill>
                <a:srgbClr val="008080"/>
              </a:solidFill>
            </a:endParaRPr>
          </a:p>
          <a:p>
            <a:r>
              <a:rPr lang="tr-TR" sz="2400" b="1" dirty="0">
                <a:solidFill>
                  <a:srgbClr val="008080"/>
                </a:solidFill>
              </a:rPr>
              <a:t>*-Bekleme süresi</a:t>
            </a:r>
          </a:p>
          <a:p>
            <a:endParaRPr lang="tr-TR" sz="2400" b="1" dirty="0">
              <a:solidFill>
                <a:srgbClr val="008080"/>
              </a:solidFill>
            </a:endParaRPr>
          </a:p>
          <a:p>
            <a:pPr algn="just"/>
            <a:r>
              <a:rPr lang="tr-TR" sz="2400" b="1" dirty="0">
                <a:solidFill>
                  <a:srgbClr val="008080"/>
                </a:solidFill>
              </a:rPr>
              <a:t>	</a:t>
            </a:r>
            <a:r>
              <a:rPr lang="tr-TR" sz="2400" dirty="0">
                <a:solidFill>
                  <a:srgbClr val="008080"/>
                </a:solidFill>
              </a:rPr>
              <a:t>TMK. 132/1 hükmüne göre kocasının ölümü sebebiyle dul kalan veya bo­şanmış olan yahut evliliğin iptaline hükmedilmiş bulunan bir kadın; ölümden veya boşanma ya da iptal hükmünden başlayarak üçyüz gün geçmedikçe tekrar evlenemez.</a:t>
            </a:r>
          </a:p>
          <a:p>
            <a:pPr algn="just"/>
            <a:r>
              <a:rPr lang="tr-TR" sz="2400" dirty="0">
                <a:solidFill>
                  <a:srgbClr val="008080"/>
                </a:solidFill>
              </a:rPr>
              <a:t>	Kadın boşanma tarihinin kesinleştiği tarihten itibaren ve eşinin ölüm tarihinden itibaren 300 günlük süre içerisinde evlenmek isterse görevli Aile Mahkemesinden Bekleme (iddet)   süresinin kaldırılmasına dair karar alarak evlenmesi mümkündür.</a:t>
            </a: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pic>
        <p:nvPicPr>
          <p:cNvPr id="7" name="İçerik Yer Tutucusu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rot="19919368">
            <a:off x="9432267" y="748868"/>
            <a:ext cx="2086998" cy="1291852"/>
          </a:xfrm>
          <a:prstGeom prst="rect">
            <a:avLst/>
          </a:prstGeom>
          <a:noFill/>
          <a:ln w="9525">
            <a:noFill/>
            <a:miter lim="800000"/>
            <a:headEnd/>
            <a:tailEnd/>
          </a:ln>
        </p:spPr>
      </p:pic>
      <p:pic>
        <p:nvPicPr>
          <p:cNvPr id="8" name="Picture 2" descr="C:\Users\B&amp;B\Desktop\aile-cuzdani-haber-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31" y="5063982"/>
            <a:ext cx="1966040" cy="172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875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713995"/>
            <a:ext cx="10023475" cy="5632311"/>
          </a:xfrm>
          <a:prstGeom prst="rect">
            <a:avLst/>
          </a:prstGeom>
          <a:noFill/>
          <a:ln w="9525">
            <a:noFill/>
            <a:miter lim="800000"/>
            <a:headEnd/>
            <a:tailEnd/>
          </a:ln>
        </p:spPr>
        <p:txBody>
          <a:bodyPr>
            <a:spAutoFit/>
          </a:bodyPr>
          <a:lstStyle/>
          <a:p>
            <a:r>
              <a:rPr lang="tr-TR" sz="2400" b="1" dirty="0">
                <a:solidFill>
                  <a:srgbClr val="008080"/>
                </a:solidFill>
              </a:rPr>
              <a:t>*- Bulaşıcı hastalıklar</a:t>
            </a:r>
          </a:p>
          <a:p>
            <a:endParaRPr lang="tr-TR" sz="2400" b="1" dirty="0">
              <a:solidFill>
                <a:srgbClr val="008080"/>
              </a:solidFill>
            </a:endParaRPr>
          </a:p>
          <a:p>
            <a:pPr algn="just"/>
            <a:r>
              <a:rPr lang="tr-TR" sz="2400" b="1" dirty="0">
                <a:solidFill>
                  <a:srgbClr val="008080"/>
                </a:solidFill>
              </a:rPr>
              <a:t>	</a:t>
            </a:r>
            <a:r>
              <a:rPr lang="tr-TR" sz="2400" dirty="0">
                <a:solidFill>
                  <a:srgbClr val="008080"/>
                </a:solidFill>
              </a:rPr>
              <a:t>Akıl hastaları, evlenmelerinde tıbbî sakınca bulunmadığı resmî sağlık kurulu raporuyla anla­şılmadıkça evlenemezler.</a:t>
            </a:r>
          </a:p>
          <a:p>
            <a:pPr algn="just"/>
            <a:r>
              <a:rPr lang="tr-TR" sz="2400" dirty="0">
                <a:solidFill>
                  <a:srgbClr val="008080"/>
                </a:solidFill>
              </a:rPr>
              <a:t>Kişiler evlenmeye engel hastalığının bulunmadığını gösteren sağlık raporunu evlendirme memurluğuna vermek zorundadır.</a:t>
            </a:r>
          </a:p>
          <a:p>
            <a:pPr algn="just"/>
            <a:r>
              <a:rPr lang="tr-TR" sz="2400" dirty="0">
                <a:solidFill>
                  <a:srgbClr val="008080"/>
                </a:solidFill>
              </a:rPr>
              <a:t>	Aşağıdaki hâllerde evlenme mutlak butlanla batıldır: </a:t>
            </a:r>
          </a:p>
          <a:p>
            <a:pPr algn="just"/>
            <a:r>
              <a:rPr lang="tr-TR" sz="2400" dirty="0">
                <a:solidFill>
                  <a:srgbClr val="008080"/>
                </a:solidFill>
              </a:rPr>
              <a:t>1. </a:t>
            </a:r>
            <a:r>
              <a:rPr lang="tr-TR" sz="2400" dirty="0" smtClean="0">
                <a:solidFill>
                  <a:srgbClr val="008080"/>
                </a:solidFill>
              </a:rPr>
              <a:t> 	Eşlerden </a:t>
            </a:r>
            <a:r>
              <a:rPr lang="tr-TR" sz="2400" dirty="0">
                <a:solidFill>
                  <a:srgbClr val="008080"/>
                </a:solidFill>
              </a:rPr>
              <a:t>birinin evlenme sırasında evli bulunması,</a:t>
            </a:r>
          </a:p>
          <a:p>
            <a:pPr algn="just"/>
            <a:r>
              <a:rPr lang="tr-TR" sz="2400" dirty="0" smtClean="0">
                <a:solidFill>
                  <a:srgbClr val="008080"/>
                </a:solidFill>
              </a:rPr>
              <a:t>2. 	Eşlerden </a:t>
            </a:r>
            <a:r>
              <a:rPr lang="tr-TR" sz="2400" dirty="0">
                <a:solidFill>
                  <a:srgbClr val="008080"/>
                </a:solidFill>
              </a:rPr>
              <a:t>birinin evlenme sırasında sürekli bir sebeple ayırt etme gücün­den yoksun bulunması,</a:t>
            </a:r>
          </a:p>
          <a:p>
            <a:pPr algn="just"/>
            <a:r>
              <a:rPr lang="tr-TR" sz="2400" dirty="0" smtClean="0">
                <a:solidFill>
                  <a:srgbClr val="008080"/>
                </a:solidFill>
              </a:rPr>
              <a:t>3.	Eşlerden </a:t>
            </a:r>
            <a:r>
              <a:rPr lang="tr-TR" sz="2400" dirty="0">
                <a:solidFill>
                  <a:srgbClr val="008080"/>
                </a:solidFill>
              </a:rPr>
              <a:t>birinde evlenmeye engel olacak derecede akıl hastalığı bulunması,</a:t>
            </a:r>
          </a:p>
          <a:p>
            <a:pPr algn="just"/>
            <a:r>
              <a:rPr lang="tr-TR" sz="2400" dirty="0" smtClean="0">
                <a:solidFill>
                  <a:srgbClr val="008080"/>
                </a:solidFill>
              </a:rPr>
              <a:t>4.	Eşler </a:t>
            </a:r>
            <a:r>
              <a:rPr lang="tr-TR" sz="2400" dirty="0">
                <a:solidFill>
                  <a:srgbClr val="008080"/>
                </a:solidFill>
              </a:rPr>
              <a:t>arasında evlenmeye engel olacak derecede hısımlığın </a:t>
            </a:r>
            <a:r>
              <a:rPr lang="tr-TR" sz="2400" dirty="0" smtClean="0">
                <a:solidFill>
                  <a:srgbClr val="008080"/>
                </a:solidFill>
              </a:rPr>
              <a:t>bulunması</a:t>
            </a:r>
            <a:r>
              <a:rPr lang="tr-TR" sz="2400" dirty="0">
                <a:solidFill>
                  <a:srgbClr val="008080"/>
                </a:solidFill>
              </a:rPr>
              <a:t>.</a:t>
            </a:r>
          </a:p>
          <a:p>
            <a:pPr algn="just"/>
            <a:r>
              <a:rPr lang="tr-TR" sz="2400" dirty="0">
                <a:solidFill>
                  <a:srgbClr val="008080"/>
                </a:solidFill>
              </a:rPr>
              <a:t>	</a:t>
            </a: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586816"/>
            <a:ext cx="10287000" cy="6128822"/>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grpSp>
        <p:nvGrpSpPr>
          <p:cNvPr id="7" name="32 Grup"/>
          <p:cNvGrpSpPr>
            <a:grpSpLocks/>
          </p:cNvGrpSpPr>
          <p:nvPr/>
        </p:nvGrpSpPr>
        <p:grpSpPr bwMode="auto">
          <a:xfrm rot="19488066">
            <a:off x="10823697" y="549275"/>
            <a:ext cx="803194" cy="842443"/>
            <a:chOff x="5856465" y="4334677"/>
            <a:chExt cx="1794207" cy="2042171"/>
          </a:xfrm>
        </p:grpSpPr>
        <p:pic>
          <p:nvPicPr>
            <p:cNvPr id="8" name="Picture 10" descr="Kadın NC-ön"/>
            <p:cNvPicPr>
              <a:picLocks noChangeAspect="1" noChangeArrowheads="1"/>
            </p:cNvPicPr>
            <p:nvPr/>
          </p:nvPicPr>
          <p:blipFill>
            <a:blip r:embed="rId2"/>
            <a:srcRect l="2768" b="2914"/>
            <a:stretch>
              <a:fillRect/>
            </a:stretch>
          </p:blipFill>
          <p:spPr bwMode="auto">
            <a:xfrm>
              <a:off x="5856465" y="4334677"/>
              <a:ext cx="1506357" cy="1826582"/>
            </a:xfrm>
            <a:prstGeom prst="rect">
              <a:avLst/>
            </a:prstGeom>
            <a:noFill/>
            <a:ln w="9525">
              <a:noFill/>
              <a:miter lim="800000"/>
              <a:headEnd/>
              <a:tailEnd/>
            </a:ln>
          </p:spPr>
        </p:pic>
        <p:pic>
          <p:nvPicPr>
            <p:cNvPr id="9" name="Picture 9" descr="Erkek NC-ön"/>
            <p:cNvPicPr>
              <a:picLocks noChangeAspect="1" noChangeArrowheads="1"/>
            </p:cNvPicPr>
            <p:nvPr/>
          </p:nvPicPr>
          <p:blipFill>
            <a:blip r:embed="rId3"/>
            <a:srcRect l="2789" b="838"/>
            <a:stretch>
              <a:fillRect/>
            </a:stretch>
          </p:blipFill>
          <p:spPr bwMode="auto">
            <a:xfrm>
              <a:off x="6156176" y="4550266"/>
              <a:ext cx="1494496" cy="1826582"/>
            </a:xfrm>
            <a:prstGeom prst="rect">
              <a:avLst/>
            </a:prstGeom>
            <a:noFill/>
            <a:ln w="9525">
              <a:noFill/>
              <a:miter lim="800000"/>
              <a:headEnd/>
              <a:tailEnd/>
            </a:ln>
          </p:spPr>
        </p:pic>
      </p:grpSp>
      <p:pic>
        <p:nvPicPr>
          <p:cNvPr id="10" name="İçerik Yer Tutucusu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rot="19520687">
            <a:off x="11027711" y="5796965"/>
            <a:ext cx="1117605" cy="691798"/>
          </a:xfrm>
          <a:prstGeom prst="rect">
            <a:avLst/>
          </a:prstGeom>
          <a:noFill/>
          <a:ln w="9525">
            <a:noFill/>
            <a:miter lim="800000"/>
            <a:headEnd/>
            <a:tailEnd/>
          </a:ln>
        </p:spPr>
      </p:pic>
    </p:spTree>
    <p:extLst>
      <p:ext uri="{BB962C8B-B14F-4D97-AF65-F5344CB8AC3E}">
        <p14:creationId xmlns:p14="http://schemas.microsoft.com/office/powerpoint/2010/main" val="26957859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713995"/>
            <a:ext cx="10023475" cy="5632311"/>
          </a:xfrm>
          <a:prstGeom prst="rect">
            <a:avLst/>
          </a:prstGeom>
          <a:noFill/>
          <a:ln w="9525">
            <a:noFill/>
            <a:miter lim="800000"/>
            <a:headEnd/>
            <a:tailEnd/>
          </a:ln>
        </p:spPr>
        <p:txBody>
          <a:bodyPr>
            <a:spAutoFit/>
          </a:bodyPr>
          <a:lstStyle/>
          <a:p>
            <a:r>
              <a:rPr lang="tr-TR" sz="2000" b="1" dirty="0">
                <a:solidFill>
                  <a:srgbClr val="008080"/>
                </a:solidFill>
              </a:rPr>
              <a:t>*- Bulaşıcı hastalıklar</a:t>
            </a:r>
          </a:p>
          <a:p>
            <a:endParaRPr lang="tr-TR" sz="2000" b="1" dirty="0">
              <a:solidFill>
                <a:srgbClr val="008080"/>
              </a:solidFill>
            </a:endParaRPr>
          </a:p>
          <a:p>
            <a:pPr algn="just"/>
            <a:r>
              <a:rPr lang="tr-TR" sz="2000" b="1" dirty="0" smtClean="0">
                <a:solidFill>
                  <a:srgbClr val="008080"/>
                </a:solidFill>
              </a:rPr>
              <a:t>	</a:t>
            </a:r>
            <a:r>
              <a:rPr lang="tr-TR" sz="2000" dirty="0">
                <a:solidFill>
                  <a:srgbClr val="008080"/>
                </a:solidFill>
              </a:rPr>
              <a:t>Medeni Kanunumuzda akıl hastalığından başka hastalıklara yer verilmemiştir.</a:t>
            </a:r>
          </a:p>
          <a:p>
            <a:pPr algn="just"/>
            <a:r>
              <a:rPr lang="tr-TR" sz="2000" dirty="0">
                <a:solidFill>
                  <a:srgbClr val="008080"/>
                </a:solidFill>
              </a:rPr>
              <a:t>Ancak; 24/04/1930 tarihinde kabul edilen Umumi </a:t>
            </a:r>
            <a:r>
              <a:rPr lang="tr-TR" sz="2000" dirty="0" err="1">
                <a:solidFill>
                  <a:srgbClr val="008080"/>
                </a:solidFill>
              </a:rPr>
              <a:t>Hıfzısıhha</a:t>
            </a:r>
            <a:r>
              <a:rPr lang="tr-TR" sz="2000" dirty="0">
                <a:solidFill>
                  <a:srgbClr val="008080"/>
                </a:solidFill>
              </a:rPr>
              <a:t> Kanununun 122’nci maddesinde “Evlenecek erkek ve kadınlar evlenmeden evvel tıbbi muayeneye tabidir. Bu muayenenin sureti icrası ve </a:t>
            </a:r>
            <a:r>
              <a:rPr lang="tr-TR" sz="2000" dirty="0" err="1">
                <a:solidFill>
                  <a:srgbClr val="008080"/>
                </a:solidFill>
              </a:rPr>
              <a:t>teferrüatı</a:t>
            </a:r>
            <a:r>
              <a:rPr lang="tr-TR" sz="2000" dirty="0">
                <a:solidFill>
                  <a:srgbClr val="008080"/>
                </a:solidFill>
              </a:rPr>
              <a:t> hakkında Sıhhat ve İçtimai Muavenet Vekaletince bir nizamname </a:t>
            </a:r>
            <a:r>
              <a:rPr lang="tr-TR" sz="2000" dirty="0" err="1">
                <a:solidFill>
                  <a:srgbClr val="008080"/>
                </a:solidFill>
              </a:rPr>
              <a:t>neşrolunur</a:t>
            </a:r>
            <a:r>
              <a:rPr lang="tr-TR" sz="2000" dirty="0">
                <a:solidFill>
                  <a:srgbClr val="008080"/>
                </a:solidFill>
              </a:rPr>
              <a:t>.” 123’üncü maddesinde “Frengi, belsoğukluğu ve yumuşak </a:t>
            </a:r>
            <a:r>
              <a:rPr lang="tr-TR" sz="2000" dirty="0" err="1">
                <a:solidFill>
                  <a:srgbClr val="008080"/>
                </a:solidFill>
              </a:rPr>
              <a:t>şankr</a:t>
            </a:r>
            <a:r>
              <a:rPr lang="tr-TR" sz="2000" dirty="0">
                <a:solidFill>
                  <a:srgbClr val="008080"/>
                </a:solidFill>
              </a:rPr>
              <a:t> ve cüzzama ve bir marazı akliye müptela olanların evlenmesi memnudur. Bu hastalıklar usulü dairesinde tedavi edilip sirayet tehlikesi geçtiğine veya şifa bulduğuna dair tabip raporu ibraz olunmadıkça musapların nikahları </a:t>
            </a:r>
            <a:r>
              <a:rPr lang="tr-TR" sz="2000" dirty="0" err="1" smtClean="0">
                <a:solidFill>
                  <a:srgbClr val="008080"/>
                </a:solidFill>
              </a:rPr>
              <a:t>aktolunmaz</a:t>
            </a:r>
            <a:r>
              <a:rPr lang="tr-TR" sz="2000" dirty="0">
                <a:solidFill>
                  <a:srgbClr val="008080"/>
                </a:solidFill>
              </a:rPr>
              <a:t>.” ve 124’üncü maddesinde de “İlerlemiş sari vereme musap olanların nikahı altı ay tehir olunur. Bu müddet zarfında salah eseri görülmezse bu müddet altı ay daha temdit edilir. Bu müddet hitamında alakadar tabipler her iki tarafa bu hastalığın </a:t>
            </a:r>
            <a:r>
              <a:rPr lang="tr-TR" sz="2000" dirty="0" err="1">
                <a:solidFill>
                  <a:srgbClr val="008080"/>
                </a:solidFill>
              </a:rPr>
              <a:t>tehlikesinive</a:t>
            </a:r>
            <a:r>
              <a:rPr lang="tr-TR" sz="2000" dirty="0">
                <a:solidFill>
                  <a:srgbClr val="008080"/>
                </a:solidFill>
              </a:rPr>
              <a:t> evlenmenin mazarratını bildirmeğe mecburdur.” hükümleri yer almıştır. Umumi </a:t>
            </a:r>
            <a:r>
              <a:rPr lang="tr-TR" sz="2000" dirty="0" err="1">
                <a:solidFill>
                  <a:srgbClr val="008080"/>
                </a:solidFill>
              </a:rPr>
              <a:t>Hıfzısıhha</a:t>
            </a:r>
            <a:r>
              <a:rPr lang="tr-TR" sz="2000" dirty="0">
                <a:solidFill>
                  <a:srgbClr val="008080"/>
                </a:solidFill>
              </a:rPr>
              <a:t> Kanununda yer alan frengi, belsoğukluğu ve yumuşak </a:t>
            </a:r>
            <a:r>
              <a:rPr lang="tr-TR" sz="2000" dirty="0" err="1">
                <a:solidFill>
                  <a:srgbClr val="008080"/>
                </a:solidFill>
              </a:rPr>
              <a:t>şankr</a:t>
            </a:r>
            <a:r>
              <a:rPr lang="tr-TR" sz="2000" dirty="0">
                <a:solidFill>
                  <a:srgbClr val="008080"/>
                </a:solidFill>
              </a:rPr>
              <a:t>, cüzzam hastalıklarına yakalanmış olanlar iyileştiklerini bir rapor </a:t>
            </a:r>
            <a:r>
              <a:rPr lang="tr-TR" sz="2000" dirty="0" err="1">
                <a:solidFill>
                  <a:srgbClr val="008080"/>
                </a:solidFill>
              </a:rPr>
              <a:t>ie</a:t>
            </a:r>
            <a:r>
              <a:rPr lang="tr-TR" sz="2000" dirty="0">
                <a:solidFill>
                  <a:srgbClr val="008080"/>
                </a:solidFill>
              </a:rPr>
              <a:t> belgelendirmedikçe evlenmeleri yapılamaz.</a:t>
            </a:r>
          </a:p>
          <a:p>
            <a:pPr algn="just"/>
            <a:r>
              <a:rPr lang="tr-TR" sz="2000" dirty="0" smtClean="0">
                <a:solidFill>
                  <a:srgbClr val="008080"/>
                </a:solidFill>
              </a:rPr>
              <a:t>	</a:t>
            </a:r>
            <a:endParaRPr lang="tr-TR" sz="2000" dirty="0">
              <a:solidFill>
                <a:srgbClr val="008080"/>
              </a:solidFill>
            </a:endParaRP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586816"/>
            <a:ext cx="10287000" cy="6128822"/>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grpSp>
        <p:nvGrpSpPr>
          <p:cNvPr id="7" name="32 Grup"/>
          <p:cNvGrpSpPr>
            <a:grpSpLocks/>
          </p:cNvGrpSpPr>
          <p:nvPr/>
        </p:nvGrpSpPr>
        <p:grpSpPr bwMode="auto">
          <a:xfrm rot="19488066">
            <a:off x="10823697" y="549275"/>
            <a:ext cx="803194" cy="842443"/>
            <a:chOff x="5856465" y="4334677"/>
            <a:chExt cx="1794207" cy="2042171"/>
          </a:xfrm>
        </p:grpSpPr>
        <p:pic>
          <p:nvPicPr>
            <p:cNvPr id="8" name="Picture 10" descr="Kadın NC-ön"/>
            <p:cNvPicPr>
              <a:picLocks noChangeAspect="1" noChangeArrowheads="1"/>
            </p:cNvPicPr>
            <p:nvPr/>
          </p:nvPicPr>
          <p:blipFill>
            <a:blip r:embed="rId2"/>
            <a:srcRect l="2768" b="2914"/>
            <a:stretch>
              <a:fillRect/>
            </a:stretch>
          </p:blipFill>
          <p:spPr bwMode="auto">
            <a:xfrm>
              <a:off x="5856465" y="4334677"/>
              <a:ext cx="1506357" cy="1826582"/>
            </a:xfrm>
            <a:prstGeom prst="rect">
              <a:avLst/>
            </a:prstGeom>
            <a:noFill/>
            <a:ln w="9525">
              <a:noFill/>
              <a:miter lim="800000"/>
              <a:headEnd/>
              <a:tailEnd/>
            </a:ln>
          </p:spPr>
        </p:pic>
        <p:pic>
          <p:nvPicPr>
            <p:cNvPr id="9" name="Picture 9" descr="Erkek NC-ön"/>
            <p:cNvPicPr>
              <a:picLocks noChangeAspect="1" noChangeArrowheads="1"/>
            </p:cNvPicPr>
            <p:nvPr/>
          </p:nvPicPr>
          <p:blipFill>
            <a:blip r:embed="rId3"/>
            <a:srcRect l="2789" b="838"/>
            <a:stretch>
              <a:fillRect/>
            </a:stretch>
          </p:blipFill>
          <p:spPr bwMode="auto">
            <a:xfrm>
              <a:off x="6156176" y="4550266"/>
              <a:ext cx="1494496" cy="1826582"/>
            </a:xfrm>
            <a:prstGeom prst="rect">
              <a:avLst/>
            </a:prstGeom>
            <a:noFill/>
            <a:ln w="9525">
              <a:noFill/>
              <a:miter lim="800000"/>
              <a:headEnd/>
              <a:tailEnd/>
            </a:ln>
          </p:spPr>
        </p:pic>
      </p:grpSp>
      <p:pic>
        <p:nvPicPr>
          <p:cNvPr id="10" name="İçerik Yer Tutucusu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rot="19520687">
            <a:off x="11027711" y="5796965"/>
            <a:ext cx="1117605" cy="691798"/>
          </a:xfrm>
          <a:prstGeom prst="rect">
            <a:avLst/>
          </a:prstGeom>
          <a:noFill/>
          <a:ln w="9525">
            <a:noFill/>
            <a:miter lim="800000"/>
            <a:headEnd/>
            <a:tailEnd/>
          </a:ln>
        </p:spPr>
      </p:pic>
    </p:spTree>
    <p:extLst>
      <p:ext uri="{BB962C8B-B14F-4D97-AF65-F5344CB8AC3E}">
        <p14:creationId xmlns:p14="http://schemas.microsoft.com/office/powerpoint/2010/main" val="13203342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713995"/>
            <a:ext cx="10023475" cy="4770537"/>
          </a:xfrm>
          <a:prstGeom prst="rect">
            <a:avLst/>
          </a:prstGeom>
          <a:noFill/>
          <a:ln w="9525">
            <a:noFill/>
            <a:miter lim="800000"/>
            <a:headEnd/>
            <a:tailEnd/>
          </a:ln>
        </p:spPr>
        <p:txBody>
          <a:bodyPr>
            <a:spAutoFit/>
          </a:bodyPr>
          <a:lstStyle/>
          <a:p>
            <a:r>
              <a:rPr lang="tr-TR" sz="2000" b="1" dirty="0">
                <a:solidFill>
                  <a:srgbClr val="008080"/>
                </a:solidFill>
              </a:rPr>
              <a:t>*- Bulaşıcı hastalıklar</a:t>
            </a:r>
          </a:p>
          <a:p>
            <a:endParaRPr lang="tr-TR" sz="2000" b="1" dirty="0">
              <a:solidFill>
                <a:srgbClr val="008080"/>
              </a:solidFill>
            </a:endParaRPr>
          </a:p>
          <a:p>
            <a:pPr algn="just"/>
            <a:r>
              <a:rPr lang="tr-TR" sz="2000" dirty="0" smtClean="0">
                <a:solidFill>
                  <a:srgbClr val="008080"/>
                </a:solidFill>
              </a:rPr>
              <a:t>	</a:t>
            </a:r>
            <a:r>
              <a:rPr lang="tr-TR" sz="2400" dirty="0" smtClean="0">
                <a:solidFill>
                  <a:srgbClr val="008080"/>
                </a:solidFill>
              </a:rPr>
              <a:t>Ancak </a:t>
            </a:r>
            <a:r>
              <a:rPr lang="tr-TR" sz="2400" dirty="0">
                <a:solidFill>
                  <a:srgbClr val="008080"/>
                </a:solidFill>
              </a:rPr>
              <a:t>her nasılsa nişanlıların evlenmelerinin yapılmış olması halinde de bu evlilik iptal edilemez</a:t>
            </a:r>
            <a:r>
              <a:rPr lang="tr-TR" sz="2400" dirty="0" smtClean="0">
                <a:solidFill>
                  <a:srgbClr val="008080"/>
                </a:solidFill>
              </a:rPr>
              <a:t>.</a:t>
            </a:r>
          </a:p>
          <a:p>
            <a:pPr algn="just"/>
            <a:endParaRPr lang="tr-TR" sz="2400" dirty="0">
              <a:solidFill>
                <a:srgbClr val="008080"/>
              </a:solidFill>
            </a:endParaRPr>
          </a:p>
          <a:p>
            <a:pPr algn="just"/>
            <a:r>
              <a:rPr lang="tr-TR" sz="2400" b="1" dirty="0" smtClean="0">
                <a:solidFill>
                  <a:srgbClr val="008080"/>
                </a:solidFill>
              </a:rPr>
              <a:t>	</a:t>
            </a:r>
            <a:r>
              <a:rPr lang="tr-TR" sz="2400" dirty="0" smtClean="0">
                <a:solidFill>
                  <a:srgbClr val="008080"/>
                </a:solidFill>
              </a:rPr>
              <a:t>Verem hastalığına yakalanmış olanların ise evlenmeleri altı ay ertelenir. Hastalık iyileşmez ise ikinci </a:t>
            </a:r>
            <a:r>
              <a:rPr lang="tr-TR" sz="2400" dirty="0" err="1" smtClean="0">
                <a:solidFill>
                  <a:srgbClr val="008080"/>
                </a:solidFill>
              </a:rPr>
              <a:t>kezde</a:t>
            </a:r>
            <a:r>
              <a:rPr lang="tr-TR" sz="2400" dirty="0" smtClean="0">
                <a:solidFill>
                  <a:srgbClr val="008080"/>
                </a:solidFill>
              </a:rPr>
              <a:t> altı ay yeniden ertelenir. Bu ertelemede de hasta iyileşmez ancak taraflar evlenmek ister iseler bu evlenmenin </a:t>
            </a:r>
            <a:r>
              <a:rPr lang="tr-TR" sz="2400" dirty="0" err="1" smtClean="0">
                <a:solidFill>
                  <a:srgbClr val="008080"/>
                </a:solidFill>
              </a:rPr>
              <a:t>gerçekleştirilmei</a:t>
            </a:r>
            <a:r>
              <a:rPr lang="tr-TR" sz="2400" dirty="0" smtClean="0">
                <a:solidFill>
                  <a:srgbClr val="008080"/>
                </a:solidFill>
              </a:rPr>
              <a:t> gerekir.</a:t>
            </a:r>
          </a:p>
          <a:p>
            <a:pPr algn="just"/>
            <a:endParaRPr lang="tr-TR" sz="2400" dirty="0" smtClean="0">
              <a:solidFill>
                <a:srgbClr val="008080"/>
              </a:solidFill>
            </a:endParaRPr>
          </a:p>
          <a:p>
            <a:pPr algn="just"/>
            <a:r>
              <a:rPr lang="tr-TR" sz="2400" dirty="0" smtClean="0">
                <a:solidFill>
                  <a:srgbClr val="008080"/>
                </a:solidFill>
              </a:rPr>
              <a:t>	Yukarıda </a:t>
            </a:r>
            <a:r>
              <a:rPr lang="tr-TR" sz="2400" dirty="0">
                <a:solidFill>
                  <a:srgbClr val="008080"/>
                </a:solidFill>
              </a:rPr>
              <a:t>belirtilen hastalıklar dışında AİDS, Hepatit C gibi hastalıklara yakalanmış kişilerin evlenmelerinde mevzuat açısından bir engel bulunmamaktadır.</a:t>
            </a: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586816"/>
            <a:ext cx="10287000" cy="6128822"/>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grpSp>
        <p:nvGrpSpPr>
          <p:cNvPr id="7" name="32 Grup"/>
          <p:cNvGrpSpPr>
            <a:grpSpLocks/>
          </p:cNvGrpSpPr>
          <p:nvPr/>
        </p:nvGrpSpPr>
        <p:grpSpPr bwMode="auto">
          <a:xfrm rot="19488066">
            <a:off x="10823697" y="549275"/>
            <a:ext cx="803194" cy="842443"/>
            <a:chOff x="5856465" y="4334677"/>
            <a:chExt cx="1794207" cy="2042171"/>
          </a:xfrm>
        </p:grpSpPr>
        <p:pic>
          <p:nvPicPr>
            <p:cNvPr id="8" name="Picture 10" descr="Kadın NC-ön"/>
            <p:cNvPicPr>
              <a:picLocks noChangeAspect="1" noChangeArrowheads="1"/>
            </p:cNvPicPr>
            <p:nvPr/>
          </p:nvPicPr>
          <p:blipFill>
            <a:blip r:embed="rId2"/>
            <a:srcRect l="2768" b="2914"/>
            <a:stretch>
              <a:fillRect/>
            </a:stretch>
          </p:blipFill>
          <p:spPr bwMode="auto">
            <a:xfrm>
              <a:off x="5856465" y="4334677"/>
              <a:ext cx="1506357" cy="1826582"/>
            </a:xfrm>
            <a:prstGeom prst="rect">
              <a:avLst/>
            </a:prstGeom>
            <a:noFill/>
            <a:ln w="9525">
              <a:noFill/>
              <a:miter lim="800000"/>
              <a:headEnd/>
              <a:tailEnd/>
            </a:ln>
          </p:spPr>
        </p:pic>
        <p:pic>
          <p:nvPicPr>
            <p:cNvPr id="9" name="Picture 9" descr="Erkek NC-ön"/>
            <p:cNvPicPr>
              <a:picLocks noChangeAspect="1" noChangeArrowheads="1"/>
            </p:cNvPicPr>
            <p:nvPr/>
          </p:nvPicPr>
          <p:blipFill>
            <a:blip r:embed="rId3"/>
            <a:srcRect l="2789" b="838"/>
            <a:stretch>
              <a:fillRect/>
            </a:stretch>
          </p:blipFill>
          <p:spPr bwMode="auto">
            <a:xfrm>
              <a:off x="6156176" y="4550266"/>
              <a:ext cx="1494496" cy="1826582"/>
            </a:xfrm>
            <a:prstGeom prst="rect">
              <a:avLst/>
            </a:prstGeom>
            <a:noFill/>
            <a:ln w="9525">
              <a:noFill/>
              <a:miter lim="800000"/>
              <a:headEnd/>
              <a:tailEnd/>
            </a:ln>
          </p:spPr>
        </p:pic>
      </p:grpSp>
      <p:pic>
        <p:nvPicPr>
          <p:cNvPr id="10" name="İçerik Yer Tutucusu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rot="19520687">
            <a:off x="11027711" y="5796965"/>
            <a:ext cx="1117605" cy="691798"/>
          </a:xfrm>
          <a:prstGeom prst="rect">
            <a:avLst/>
          </a:prstGeom>
          <a:noFill/>
          <a:ln w="9525">
            <a:noFill/>
            <a:miter lim="800000"/>
            <a:headEnd/>
            <a:tailEnd/>
          </a:ln>
        </p:spPr>
      </p:pic>
    </p:spTree>
    <p:extLst>
      <p:ext uri="{BB962C8B-B14F-4D97-AF65-F5344CB8AC3E}">
        <p14:creationId xmlns:p14="http://schemas.microsoft.com/office/powerpoint/2010/main" val="30293186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5361" name="Rectangle 3"/>
          <p:cNvSpPr>
            <a:spLocks noChangeArrowheads="1"/>
          </p:cNvSpPr>
          <p:nvPr/>
        </p:nvSpPr>
        <p:spPr bwMode="auto">
          <a:xfrm>
            <a:off x="960438" y="1590675"/>
            <a:ext cx="10023475" cy="4373563"/>
          </a:xfrm>
          <a:prstGeom prst="rect">
            <a:avLst/>
          </a:prstGeom>
          <a:noFill/>
          <a:ln w="9525">
            <a:noFill/>
            <a:miter lim="800000"/>
            <a:headEnd/>
            <a:tailEnd/>
          </a:ln>
        </p:spPr>
        <p:txBody>
          <a:bodyPr>
            <a:spAutoFit/>
          </a:bodyPr>
          <a:lstStyle/>
          <a:p>
            <a:r>
              <a:rPr lang="tr-TR" sz="2800" b="1" dirty="0">
                <a:solidFill>
                  <a:srgbClr val="008080"/>
                </a:solidFill>
              </a:rPr>
              <a:t>EVLENME</a:t>
            </a:r>
          </a:p>
          <a:p>
            <a:endParaRPr lang="tr-TR" sz="2800" dirty="0">
              <a:solidFill>
                <a:srgbClr val="008080"/>
              </a:solidFill>
            </a:endParaRPr>
          </a:p>
          <a:p>
            <a:r>
              <a:rPr lang="tr-TR" sz="2800" dirty="0" smtClean="0">
                <a:solidFill>
                  <a:srgbClr val="008080"/>
                </a:solidFill>
              </a:rPr>
              <a:t>	Anayasanın </a:t>
            </a:r>
            <a:r>
              <a:rPr lang="tr-TR" sz="2800" dirty="0">
                <a:solidFill>
                  <a:srgbClr val="008080"/>
                </a:solidFill>
              </a:rPr>
              <a:t>41’inci maddesine göre aile Türk toplumunun temelidir ve eşler arasında eşitliğe dayanır. Evlendirme Yönetmeliğinde evlenme “Bir kadın ve bir erkeğin usulüne göre yetki verilmiş bir memur önünde bir aile kurmak amacı ile yapmış oldukları medenî hukuk sözleşmesi” olarak tanımlanmıştır.</a:t>
            </a:r>
            <a:endParaRPr lang="tr-TR" sz="2800" dirty="0">
              <a:solidFill>
                <a:srgbClr val="008080"/>
              </a:solidFill>
              <a:latin typeface="Times New Roman" pitchFamily="18" charset="0"/>
              <a:ea typeface="Calibri" pitchFamily="34" charset="0"/>
              <a:cs typeface="Times New Roman" pitchFamily="18" charset="0"/>
            </a:endParaRPr>
          </a:p>
          <a:p>
            <a:pPr algn="just">
              <a:lnSpc>
                <a:spcPct val="107000"/>
              </a:lnSpc>
            </a:pPr>
            <a:endParaRPr lang="tr-TR" sz="2800" dirty="0">
              <a:solidFill>
                <a:srgbClr val="008080"/>
              </a:solidFill>
              <a:latin typeface="Times New Roman" pitchFamily="18" charset="0"/>
              <a:ea typeface="Calibri" pitchFamily="34" charset="0"/>
              <a:cs typeface="Times New Roman" pitchFamily="18" charset="0"/>
            </a:endParaRPr>
          </a:p>
          <a:p>
            <a:pPr algn="just">
              <a:lnSpc>
                <a:spcPct val="107000"/>
              </a:lnSpc>
            </a:pPr>
            <a:endParaRPr lang="tr-TR" sz="2500" dirty="0">
              <a:solidFill>
                <a:srgbClr val="008080"/>
              </a:solidFill>
              <a:latin typeface="Calibri" pitchFamily="34" charset="0"/>
              <a:ea typeface="Calibri" pitchFamily="34" charset="0"/>
              <a:cs typeface="Times New Roman" pitchFamily="18" charset="0"/>
            </a:endParaRP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857250" y="1485900"/>
            <a:ext cx="10287000" cy="4752975"/>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pic>
        <p:nvPicPr>
          <p:cNvPr id="7" name="İçerik Yer Tutucusu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rot="19520687">
            <a:off x="11027711" y="5796965"/>
            <a:ext cx="1117605" cy="691798"/>
          </a:xfrm>
          <a:prstGeom prst="rect">
            <a:avLst/>
          </a:prstGeom>
          <a:noFill/>
          <a:ln w="9525">
            <a:noFill/>
            <a:miter lim="800000"/>
            <a:headEnd/>
            <a:tailEnd/>
          </a:ln>
        </p:spPr>
      </p:pic>
      <p:grpSp>
        <p:nvGrpSpPr>
          <p:cNvPr id="8" name="32 Grup"/>
          <p:cNvGrpSpPr>
            <a:grpSpLocks/>
          </p:cNvGrpSpPr>
          <p:nvPr/>
        </p:nvGrpSpPr>
        <p:grpSpPr bwMode="auto">
          <a:xfrm rot="20620668">
            <a:off x="11225294" y="549275"/>
            <a:ext cx="803194" cy="1099221"/>
            <a:chOff x="5856465" y="4334677"/>
            <a:chExt cx="1794207" cy="2042171"/>
          </a:xfrm>
        </p:grpSpPr>
        <p:pic>
          <p:nvPicPr>
            <p:cNvPr id="9" name="Picture 10" descr="Kadın NC-ön"/>
            <p:cNvPicPr>
              <a:picLocks noChangeAspect="1" noChangeArrowheads="1"/>
            </p:cNvPicPr>
            <p:nvPr/>
          </p:nvPicPr>
          <p:blipFill>
            <a:blip r:embed="rId3"/>
            <a:srcRect l="2768" b="2914"/>
            <a:stretch>
              <a:fillRect/>
            </a:stretch>
          </p:blipFill>
          <p:spPr bwMode="auto">
            <a:xfrm>
              <a:off x="5856465" y="4334677"/>
              <a:ext cx="1506357" cy="1826582"/>
            </a:xfrm>
            <a:prstGeom prst="rect">
              <a:avLst/>
            </a:prstGeom>
            <a:noFill/>
            <a:ln w="9525">
              <a:noFill/>
              <a:miter lim="800000"/>
              <a:headEnd/>
              <a:tailEnd/>
            </a:ln>
          </p:spPr>
        </p:pic>
        <p:pic>
          <p:nvPicPr>
            <p:cNvPr id="10" name="Picture 9" descr="Erkek NC-ön"/>
            <p:cNvPicPr>
              <a:picLocks noChangeAspect="1" noChangeArrowheads="1"/>
            </p:cNvPicPr>
            <p:nvPr/>
          </p:nvPicPr>
          <p:blipFill>
            <a:blip r:embed="rId4"/>
            <a:srcRect l="2789" b="838"/>
            <a:stretch>
              <a:fillRect/>
            </a:stretch>
          </p:blipFill>
          <p:spPr bwMode="auto">
            <a:xfrm>
              <a:off x="6156176" y="4550266"/>
              <a:ext cx="1494496" cy="1826582"/>
            </a:xfrm>
            <a:prstGeom prst="rect">
              <a:avLst/>
            </a:prstGeom>
            <a:noFill/>
            <a:ln w="9525">
              <a:noFill/>
              <a:miter lim="800000"/>
              <a:headEnd/>
              <a:tailEnd/>
            </a:ln>
          </p:spPr>
        </p:pic>
      </p:grpSp>
      <p:pic>
        <p:nvPicPr>
          <p:cNvPr id="11" name="Picture 2" descr="C:\Users\B&amp;B\Desktop\aile-cuzdani-haber-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031" y="5063982"/>
            <a:ext cx="1966040" cy="17213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10023475" cy="5632311"/>
          </a:xfrm>
          <a:prstGeom prst="rect">
            <a:avLst/>
          </a:prstGeom>
          <a:noFill/>
          <a:ln w="9525">
            <a:noFill/>
            <a:miter lim="800000"/>
            <a:headEnd/>
            <a:tailEnd/>
          </a:ln>
        </p:spPr>
        <p:txBody>
          <a:bodyPr>
            <a:spAutoFit/>
          </a:bodyPr>
          <a:lstStyle/>
          <a:p>
            <a:r>
              <a:rPr lang="tr-TR" sz="2400" b="1" dirty="0">
                <a:solidFill>
                  <a:srgbClr val="008080"/>
                </a:solidFill>
              </a:rPr>
              <a:t>MÜRACAATTA USUL</a:t>
            </a:r>
          </a:p>
          <a:p>
            <a:endParaRPr lang="tr-TR" sz="2400" b="1" dirty="0">
              <a:solidFill>
                <a:srgbClr val="008080"/>
              </a:solidFill>
            </a:endParaRPr>
          </a:p>
          <a:p>
            <a:pPr algn="just"/>
            <a:r>
              <a:rPr lang="tr-TR" sz="2400" b="1" dirty="0">
                <a:solidFill>
                  <a:srgbClr val="008080"/>
                </a:solidFill>
              </a:rPr>
              <a:t>	</a:t>
            </a:r>
            <a:r>
              <a:rPr lang="tr-TR" sz="2400" dirty="0">
                <a:solidFill>
                  <a:srgbClr val="008080"/>
                </a:solidFill>
              </a:rPr>
              <a:t>Evlenme müracaatı “beyanname” ile yapılır.</a:t>
            </a:r>
          </a:p>
          <a:p>
            <a:pPr algn="just"/>
            <a:r>
              <a:rPr lang="tr-TR" sz="2400" dirty="0">
                <a:solidFill>
                  <a:srgbClr val="008080"/>
                </a:solidFill>
              </a:rPr>
              <a:t>	Beyanname tarafların ibraz edecekleri fotoğraflı nüfus cüzdanı, yabancı ve uyrukluluk durumu muntazam olmayanlar için pasaport, kimlik belgeleri, göç idaresinin il müdürlüklerince verilen kimlik belgesi, üzerine doldurulup bizzat beyana tabi bölümler topluca okunarak imzalanır.</a:t>
            </a:r>
          </a:p>
          <a:p>
            <a:pPr algn="just"/>
            <a:r>
              <a:rPr lang="tr-TR" sz="2400" dirty="0">
                <a:solidFill>
                  <a:srgbClr val="008080"/>
                </a:solidFill>
              </a:rPr>
              <a:t>	Tarafların bizzat kendilerince evlendirme memuru önünde atacakları imzalar evlendirme memuru tarafından onanır. Eğer beyanname evlendirme memuru huzurunda imza edilmemişse, taraflara ait imzaların muhtar, noter veya resmi kurum amiri tarafından onanması gerekir.</a:t>
            </a:r>
          </a:p>
          <a:p>
            <a:pPr algn="just"/>
            <a:r>
              <a:rPr lang="tr-TR" sz="2400" dirty="0">
                <a:solidFill>
                  <a:srgbClr val="008080"/>
                </a:solidFill>
              </a:rPr>
              <a:t>	Evlendirme bildirimi beyannameye aktarılıp ilgililerce imzalanmadıkça sürece ilişkin diğer işlemlere başlanmaz.</a:t>
            </a: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grpSp>
        <p:nvGrpSpPr>
          <p:cNvPr id="7" name="32 Grup"/>
          <p:cNvGrpSpPr>
            <a:grpSpLocks/>
          </p:cNvGrpSpPr>
          <p:nvPr/>
        </p:nvGrpSpPr>
        <p:grpSpPr bwMode="auto">
          <a:xfrm>
            <a:off x="10644188" y="549275"/>
            <a:ext cx="1384300" cy="1524000"/>
            <a:chOff x="5856465" y="4334677"/>
            <a:chExt cx="1794207" cy="2042171"/>
          </a:xfrm>
        </p:grpSpPr>
        <p:pic>
          <p:nvPicPr>
            <p:cNvPr id="8" name="Picture 10" descr="Kadın NC-ön"/>
            <p:cNvPicPr>
              <a:picLocks noChangeAspect="1" noChangeArrowheads="1"/>
            </p:cNvPicPr>
            <p:nvPr/>
          </p:nvPicPr>
          <p:blipFill>
            <a:blip r:embed="rId2"/>
            <a:srcRect l="2768" b="2914"/>
            <a:stretch>
              <a:fillRect/>
            </a:stretch>
          </p:blipFill>
          <p:spPr bwMode="auto">
            <a:xfrm>
              <a:off x="5856465" y="4334677"/>
              <a:ext cx="1506357" cy="1826582"/>
            </a:xfrm>
            <a:prstGeom prst="rect">
              <a:avLst/>
            </a:prstGeom>
            <a:noFill/>
            <a:ln w="9525">
              <a:noFill/>
              <a:miter lim="800000"/>
              <a:headEnd/>
              <a:tailEnd/>
            </a:ln>
          </p:spPr>
        </p:pic>
        <p:pic>
          <p:nvPicPr>
            <p:cNvPr id="9" name="Picture 9" descr="Erkek NC-ön"/>
            <p:cNvPicPr>
              <a:picLocks noChangeAspect="1" noChangeArrowheads="1"/>
            </p:cNvPicPr>
            <p:nvPr/>
          </p:nvPicPr>
          <p:blipFill>
            <a:blip r:embed="rId3"/>
            <a:srcRect l="2789" b="838"/>
            <a:stretch>
              <a:fillRect/>
            </a:stretch>
          </p:blipFill>
          <p:spPr bwMode="auto">
            <a:xfrm>
              <a:off x="6156176" y="4550266"/>
              <a:ext cx="1494496" cy="1826582"/>
            </a:xfrm>
            <a:prstGeom prst="rect">
              <a:avLst/>
            </a:prstGeom>
            <a:noFill/>
            <a:ln w="9525">
              <a:noFill/>
              <a:miter lim="800000"/>
              <a:headEnd/>
              <a:tailEnd/>
            </a:ln>
          </p:spPr>
        </p:pic>
      </p:grpSp>
      <p:pic>
        <p:nvPicPr>
          <p:cNvPr id="10" name="İçerik Yer Tutucusu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rot="19520687">
            <a:off x="10738642" y="5779797"/>
            <a:ext cx="1263340" cy="782008"/>
          </a:xfrm>
          <a:prstGeom prst="rect">
            <a:avLst/>
          </a:prstGeom>
          <a:noFill/>
          <a:ln w="9525">
            <a:noFill/>
            <a:miter lim="800000"/>
            <a:headEnd/>
            <a:tailEnd/>
          </a:ln>
        </p:spPr>
      </p:pic>
    </p:spTree>
    <p:extLst>
      <p:ext uri="{BB962C8B-B14F-4D97-AF65-F5344CB8AC3E}">
        <p14:creationId xmlns:p14="http://schemas.microsoft.com/office/powerpoint/2010/main" val="969711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10023475" cy="5262979"/>
          </a:xfrm>
          <a:prstGeom prst="rect">
            <a:avLst/>
          </a:prstGeom>
          <a:noFill/>
          <a:ln w="9525">
            <a:noFill/>
            <a:miter lim="800000"/>
            <a:headEnd/>
            <a:tailEnd/>
          </a:ln>
        </p:spPr>
        <p:txBody>
          <a:bodyPr>
            <a:spAutoFit/>
          </a:bodyPr>
          <a:lstStyle/>
          <a:p>
            <a:r>
              <a:rPr lang="tr-TR" sz="2400" b="1" dirty="0">
                <a:solidFill>
                  <a:srgbClr val="008080"/>
                </a:solidFill>
              </a:rPr>
              <a:t>VEKİL ELİYLE MÜRACAAT</a:t>
            </a:r>
          </a:p>
          <a:p>
            <a:endParaRPr lang="tr-TR" sz="2400" b="1" dirty="0">
              <a:solidFill>
                <a:srgbClr val="008080"/>
              </a:solidFill>
            </a:endParaRPr>
          </a:p>
          <a:p>
            <a:pPr algn="just"/>
            <a:r>
              <a:rPr lang="tr-TR" sz="2400" dirty="0">
                <a:solidFill>
                  <a:srgbClr val="008080"/>
                </a:solidFill>
              </a:rPr>
              <a:t>	Evlendirme Yönetmeliğinin 17’nci maddesinde de belirtildiği gibi evlenme başvurusu vekil olarak atanan kişi tarafından da yapılması mümkündür.</a:t>
            </a:r>
          </a:p>
          <a:p>
            <a:pPr algn="just"/>
            <a:r>
              <a:rPr lang="tr-TR" sz="2400" dirty="0">
                <a:solidFill>
                  <a:srgbClr val="008080"/>
                </a:solidFill>
              </a:rPr>
              <a:t>	Bu amaçla özel vekaletname verilmesi şarttır. Özellikle vekalet veren kişinin kendi kimliği ile birlikte, evleneceği kişinin tam kimlikleri ile evlenme işlemlerinin yürütülmesi için verilmiş olduğunun açıkça belirtilmiş olması gerekmektedir. Vekaletnamenin ergin ve ayırt etme gücüne sahip evlenecek kişiyi tanıyanlara hatta nişanlısına bile verilmesinde engel bir durum bulunmamaktadır.</a:t>
            </a:r>
          </a:p>
          <a:p>
            <a:pPr algn="just"/>
            <a:r>
              <a:rPr lang="tr-TR" sz="2400" dirty="0">
                <a:solidFill>
                  <a:srgbClr val="008080"/>
                </a:solidFill>
              </a:rPr>
              <a:t>	Özel vekaletname yetkisi sağlık raporu haricinde başvuru işlemlerinin yürütülüp evlenme gününün tespiti veya izin belgesi alınması safhasına kadardır. Vekil eliyle evlenme yapmak mümkün değildir.</a:t>
            </a: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grpSp>
        <p:nvGrpSpPr>
          <p:cNvPr id="7" name="32 Grup"/>
          <p:cNvGrpSpPr>
            <a:grpSpLocks/>
          </p:cNvGrpSpPr>
          <p:nvPr/>
        </p:nvGrpSpPr>
        <p:grpSpPr bwMode="auto">
          <a:xfrm>
            <a:off x="10875426" y="549275"/>
            <a:ext cx="1153061" cy="1363114"/>
            <a:chOff x="5856465" y="4334677"/>
            <a:chExt cx="1794207" cy="2042171"/>
          </a:xfrm>
        </p:grpSpPr>
        <p:pic>
          <p:nvPicPr>
            <p:cNvPr id="8" name="Picture 10" descr="Kadın NC-ön"/>
            <p:cNvPicPr>
              <a:picLocks noChangeAspect="1" noChangeArrowheads="1"/>
            </p:cNvPicPr>
            <p:nvPr/>
          </p:nvPicPr>
          <p:blipFill>
            <a:blip r:embed="rId2"/>
            <a:srcRect l="2768" b="2914"/>
            <a:stretch>
              <a:fillRect/>
            </a:stretch>
          </p:blipFill>
          <p:spPr bwMode="auto">
            <a:xfrm>
              <a:off x="5856465" y="4334677"/>
              <a:ext cx="1506357" cy="1826582"/>
            </a:xfrm>
            <a:prstGeom prst="rect">
              <a:avLst/>
            </a:prstGeom>
            <a:noFill/>
            <a:ln w="9525">
              <a:noFill/>
              <a:miter lim="800000"/>
              <a:headEnd/>
              <a:tailEnd/>
            </a:ln>
          </p:spPr>
        </p:pic>
        <p:pic>
          <p:nvPicPr>
            <p:cNvPr id="9" name="Picture 9" descr="Erkek NC-ön"/>
            <p:cNvPicPr>
              <a:picLocks noChangeAspect="1" noChangeArrowheads="1"/>
            </p:cNvPicPr>
            <p:nvPr/>
          </p:nvPicPr>
          <p:blipFill>
            <a:blip r:embed="rId3"/>
            <a:srcRect l="2789" b="838"/>
            <a:stretch>
              <a:fillRect/>
            </a:stretch>
          </p:blipFill>
          <p:spPr bwMode="auto">
            <a:xfrm>
              <a:off x="6156176" y="4550266"/>
              <a:ext cx="1494496" cy="1826582"/>
            </a:xfrm>
            <a:prstGeom prst="rect">
              <a:avLst/>
            </a:prstGeom>
            <a:noFill/>
            <a:ln w="9525">
              <a:noFill/>
              <a:miter lim="800000"/>
              <a:headEnd/>
              <a:tailEnd/>
            </a:ln>
          </p:spPr>
        </p:pic>
      </p:grpSp>
      <p:pic>
        <p:nvPicPr>
          <p:cNvPr id="10" name="İçerik Yer Tutucusu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rot="19520687">
            <a:off x="10290329" y="5779796"/>
            <a:ext cx="1263340" cy="782008"/>
          </a:xfrm>
          <a:prstGeom prst="rect">
            <a:avLst/>
          </a:prstGeom>
          <a:noFill/>
          <a:ln w="9525">
            <a:noFill/>
            <a:miter lim="800000"/>
            <a:headEnd/>
            <a:tailEnd/>
          </a:ln>
        </p:spPr>
      </p:pic>
    </p:spTree>
    <p:extLst>
      <p:ext uri="{BB962C8B-B14F-4D97-AF65-F5344CB8AC3E}">
        <p14:creationId xmlns:p14="http://schemas.microsoft.com/office/powerpoint/2010/main" val="31185377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10023475" cy="4524315"/>
          </a:xfrm>
          <a:prstGeom prst="rect">
            <a:avLst/>
          </a:prstGeom>
          <a:noFill/>
          <a:ln w="9525">
            <a:noFill/>
            <a:miter lim="800000"/>
            <a:headEnd/>
            <a:tailEnd/>
          </a:ln>
        </p:spPr>
        <p:txBody>
          <a:bodyPr>
            <a:spAutoFit/>
          </a:bodyPr>
          <a:lstStyle/>
          <a:p>
            <a:r>
              <a:rPr lang="tr-TR" sz="2400" b="1" dirty="0">
                <a:solidFill>
                  <a:srgbClr val="008080"/>
                </a:solidFill>
              </a:rPr>
              <a:t>İMZA ATAMAYANLAR VE BEDENİ EKSİKLİKLERİ OLANLAR</a:t>
            </a:r>
          </a:p>
          <a:p>
            <a:endParaRPr lang="tr-TR" sz="2400" b="1" dirty="0">
              <a:solidFill>
                <a:srgbClr val="008080"/>
              </a:solidFill>
            </a:endParaRPr>
          </a:p>
          <a:p>
            <a:pPr algn="just"/>
            <a:r>
              <a:rPr lang="tr-TR" sz="2400" b="1" dirty="0">
                <a:solidFill>
                  <a:srgbClr val="008080"/>
                </a:solidFill>
              </a:rPr>
              <a:t>	</a:t>
            </a:r>
            <a:r>
              <a:rPr lang="tr-TR" sz="2400" dirty="0">
                <a:solidFill>
                  <a:srgbClr val="008080"/>
                </a:solidFill>
              </a:rPr>
              <a:t>Okuma yazma bilmeyenlerin nüfus olayları­na ilişkin beyanları sözlü olarak alınır. Sözlü beyanına göre düzenlenen form, tutanak veya belgedeki bilgiler kişinin kendisine okunarak, imza yerine sol elin işaret parmağının izi düzenlenen form, tutanak veya belgedeki ilgili alana alınır</a:t>
            </a:r>
            <a:r>
              <a:rPr lang="tr-TR" sz="2400" dirty="0" smtClean="0">
                <a:solidFill>
                  <a:srgbClr val="008080"/>
                </a:solidFill>
              </a:rPr>
              <a:t>.</a:t>
            </a:r>
          </a:p>
          <a:p>
            <a:pPr algn="just"/>
            <a:endParaRPr lang="tr-TR" sz="2400" dirty="0">
              <a:solidFill>
                <a:srgbClr val="008080"/>
              </a:solidFill>
            </a:endParaRPr>
          </a:p>
          <a:p>
            <a:pPr algn="just"/>
            <a:r>
              <a:rPr lang="tr-TR" sz="2400" dirty="0">
                <a:solidFill>
                  <a:srgbClr val="008080"/>
                </a:solidFill>
              </a:rPr>
              <a:t>	Sağır ve dilsizlerin evlenmeye dair isteklerini özel işaretlerle belirtmeleri iradelerini açıklamaları manasına gelir. Gerek müracaat sırasında ve gerekse tören sırasında ihtiyaç duyulduğu takdirde, bu özel işaretlerden anlayanlar aracılığıyla işlem sonuçlandırılır. Bu gibi hallerde aracılık yapanların da imzaları alınır.</a:t>
            </a: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grpSp>
        <p:nvGrpSpPr>
          <p:cNvPr id="7" name="32 Grup"/>
          <p:cNvGrpSpPr>
            <a:grpSpLocks/>
          </p:cNvGrpSpPr>
          <p:nvPr/>
        </p:nvGrpSpPr>
        <p:grpSpPr bwMode="auto">
          <a:xfrm>
            <a:off x="10875426" y="549275"/>
            <a:ext cx="1153061" cy="1363114"/>
            <a:chOff x="5856465" y="4334677"/>
            <a:chExt cx="1794207" cy="2042171"/>
          </a:xfrm>
        </p:grpSpPr>
        <p:pic>
          <p:nvPicPr>
            <p:cNvPr id="8" name="Picture 10" descr="Kadın NC-ön"/>
            <p:cNvPicPr>
              <a:picLocks noChangeAspect="1" noChangeArrowheads="1"/>
            </p:cNvPicPr>
            <p:nvPr/>
          </p:nvPicPr>
          <p:blipFill>
            <a:blip r:embed="rId2"/>
            <a:srcRect l="2768" b="2914"/>
            <a:stretch>
              <a:fillRect/>
            </a:stretch>
          </p:blipFill>
          <p:spPr bwMode="auto">
            <a:xfrm>
              <a:off x="5856465" y="4334677"/>
              <a:ext cx="1506357" cy="1826582"/>
            </a:xfrm>
            <a:prstGeom prst="rect">
              <a:avLst/>
            </a:prstGeom>
            <a:noFill/>
            <a:ln w="9525">
              <a:noFill/>
              <a:miter lim="800000"/>
              <a:headEnd/>
              <a:tailEnd/>
            </a:ln>
          </p:spPr>
        </p:pic>
        <p:pic>
          <p:nvPicPr>
            <p:cNvPr id="9" name="Picture 9" descr="Erkek NC-ön"/>
            <p:cNvPicPr>
              <a:picLocks noChangeAspect="1" noChangeArrowheads="1"/>
            </p:cNvPicPr>
            <p:nvPr/>
          </p:nvPicPr>
          <p:blipFill>
            <a:blip r:embed="rId3"/>
            <a:srcRect l="2789" b="838"/>
            <a:stretch>
              <a:fillRect/>
            </a:stretch>
          </p:blipFill>
          <p:spPr bwMode="auto">
            <a:xfrm>
              <a:off x="6156176" y="4550266"/>
              <a:ext cx="1494496" cy="1826582"/>
            </a:xfrm>
            <a:prstGeom prst="rect">
              <a:avLst/>
            </a:prstGeom>
            <a:noFill/>
            <a:ln w="9525">
              <a:noFill/>
              <a:miter lim="800000"/>
              <a:headEnd/>
              <a:tailEnd/>
            </a:ln>
          </p:spPr>
        </p:pic>
      </p:grpSp>
      <p:pic>
        <p:nvPicPr>
          <p:cNvPr id="10" name="İçerik Yer Tutucusu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rot="19520687">
            <a:off x="10290329" y="5779796"/>
            <a:ext cx="1263340" cy="782008"/>
          </a:xfrm>
          <a:prstGeom prst="rect">
            <a:avLst/>
          </a:prstGeom>
          <a:noFill/>
          <a:ln w="9525">
            <a:noFill/>
            <a:miter lim="800000"/>
            <a:headEnd/>
            <a:tailEnd/>
          </a:ln>
        </p:spPr>
      </p:pic>
    </p:spTree>
    <p:extLst>
      <p:ext uri="{BB962C8B-B14F-4D97-AF65-F5344CB8AC3E}">
        <p14:creationId xmlns:p14="http://schemas.microsoft.com/office/powerpoint/2010/main" val="32791847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10023475" cy="4893647"/>
          </a:xfrm>
          <a:prstGeom prst="rect">
            <a:avLst/>
          </a:prstGeom>
          <a:noFill/>
          <a:ln w="9525">
            <a:noFill/>
            <a:miter lim="800000"/>
            <a:headEnd/>
            <a:tailEnd/>
          </a:ln>
        </p:spPr>
        <p:txBody>
          <a:bodyPr>
            <a:spAutoFit/>
          </a:bodyPr>
          <a:lstStyle/>
          <a:p>
            <a:r>
              <a:rPr lang="tr-TR" sz="2400" b="1" dirty="0">
                <a:solidFill>
                  <a:srgbClr val="008080"/>
                </a:solidFill>
              </a:rPr>
              <a:t>EVLENME DOSYALARINDA BULUNACAK BELGELER</a:t>
            </a:r>
          </a:p>
          <a:p>
            <a:endParaRPr lang="tr-TR" sz="2400" b="1" dirty="0">
              <a:solidFill>
                <a:srgbClr val="008080"/>
              </a:solidFill>
            </a:endParaRPr>
          </a:p>
          <a:p>
            <a:pPr algn="just"/>
            <a:r>
              <a:rPr lang="tr-TR" sz="2400" b="1" dirty="0">
                <a:solidFill>
                  <a:srgbClr val="008080"/>
                </a:solidFill>
              </a:rPr>
              <a:t>	</a:t>
            </a:r>
            <a:r>
              <a:rPr lang="tr-TR" sz="2400" dirty="0">
                <a:solidFill>
                  <a:srgbClr val="008080"/>
                </a:solidFill>
              </a:rPr>
              <a:t>Evlenme başvurusu sırasında Kadın ve Erkeğin Resimli Nüfus Cüzdanı/T.C. Kimlik Kartı istenir. Birer Nüsha fotokopileri evlenme dosyasına eklenir. Nüfus Cüzdanı olmadan evlenme </a:t>
            </a:r>
            <a:r>
              <a:rPr lang="tr-TR" sz="2400" dirty="0" smtClean="0">
                <a:solidFill>
                  <a:srgbClr val="008080"/>
                </a:solidFill>
              </a:rPr>
              <a:t>yapılamaz.</a:t>
            </a:r>
          </a:p>
          <a:p>
            <a:pPr algn="just"/>
            <a:endParaRPr lang="tr-TR" sz="2400" dirty="0">
              <a:solidFill>
                <a:srgbClr val="008080"/>
              </a:solidFill>
            </a:endParaRPr>
          </a:p>
          <a:p>
            <a:pPr algn="just"/>
            <a:r>
              <a:rPr lang="tr-TR" sz="2400" dirty="0" smtClean="0">
                <a:solidFill>
                  <a:srgbClr val="008080"/>
                </a:solidFill>
              </a:rPr>
              <a:t>	Nüfus </a:t>
            </a:r>
            <a:r>
              <a:rPr lang="tr-TR" sz="2400" dirty="0">
                <a:solidFill>
                  <a:srgbClr val="008080"/>
                </a:solidFill>
              </a:rPr>
              <a:t>idarelerince aile kütük kayıtlarına dayanılarak düzenlenen ve kişinin tam künyesi ile nüfus açısından evlenmesine engel bir halinin bulunup bulun­madığını gösteren nüfus kayıt örnekleri evlenme ehliyet belgesi olarak kabul edilir. Evlendirme memuru, müracaat eden her Türk vatandaşından nüfus kayıt örneği veya evlenme ehliyet belgesi ister ve dosyaya ekler. Sadece nüfus cüz­danına/T.C. Kimlik Kartına göre evlenme yapılamaz.</a:t>
            </a: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grpSp>
        <p:nvGrpSpPr>
          <p:cNvPr id="7" name="32 Grup"/>
          <p:cNvGrpSpPr>
            <a:grpSpLocks/>
          </p:cNvGrpSpPr>
          <p:nvPr/>
        </p:nvGrpSpPr>
        <p:grpSpPr bwMode="auto">
          <a:xfrm>
            <a:off x="10875426" y="549275"/>
            <a:ext cx="1153061" cy="1363114"/>
            <a:chOff x="5856465" y="4334677"/>
            <a:chExt cx="1794207" cy="2042171"/>
          </a:xfrm>
        </p:grpSpPr>
        <p:pic>
          <p:nvPicPr>
            <p:cNvPr id="8" name="Picture 10" descr="Kadın NC-ön"/>
            <p:cNvPicPr>
              <a:picLocks noChangeAspect="1" noChangeArrowheads="1"/>
            </p:cNvPicPr>
            <p:nvPr/>
          </p:nvPicPr>
          <p:blipFill>
            <a:blip r:embed="rId2"/>
            <a:srcRect l="2768" b="2914"/>
            <a:stretch>
              <a:fillRect/>
            </a:stretch>
          </p:blipFill>
          <p:spPr bwMode="auto">
            <a:xfrm>
              <a:off x="5856465" y="4334677"/>
              <a:ext cx="1506357" cy="1826582"/>
            </a:xfrm>
            <a:prstGeom prst="rect">
              <a:avLst/>
            </a:prstGeom>
            <a:noFill/>
            <a:ln w="9525">
              <a:noFill/>
              <a:miter lim="800000"/>
              <a:headEnd/>
              <a:tailEnd/>
            </a:ln>
          </p:spPr>
        </p:pic>
        <p:pic>
          <p:nvPicPr>
            <p:cNvPr id="9" name="Picture 9" descr="Erkek NC-ön"/>
            <p:cNvPicPr>
              <a:picLocks noChangeAspect="1" noChangeArrowheads="1"/>
            </p:cNvPicPr>
            <p:nvPr/>
          </p:nvPicPr>
          <p:blipFill>
            <a:blip r:embed="rId3"/>
            <a:srcRect l="2789" b="838"/>
            <a:stretch>
              <a:fillRect/>
            </a:stretch>
          </p:blipFill>
          <p:spPr bwMode="auto">
            <a:xfrm>
              <a:off x="6156176" y="4550266"/>
              <a:ext cx="1494496" cy="1826582"/>
            </a:xfrm>
            <a:prstGeom prst="rect">
              <a:avLst/>
            </a:prstGeom>
            <a:noFill/>
            <a:ln w="9525">
              <a:noFill/>
              <a:miter lim="800000"/>
              <a:headEnd/>
              <a:tailEnd/>
            </a:ln>
          </p:spPr>
        </p:pic>
      </p:grpSp>
      <p:pic>
        <p:nvPicPr>
          <p:cNvPr id="10" name="İçerik Yer Tutucusu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rot="19520687">
            <a:off x="10290329" y="5779796"/>
            <a:ext cx="1263340" cy="782008"/>
          </a:xfrm>
          <a:prstGeom prst="rect">
            <a:avLst/>
          </a:prstGeom>
          <a:noFill/>
          <a:ln w="9525">
            <a:noFill/>
            <a:miter lim="800000"/>
            <a:headEnd/>
            <a:tailEnd/>
          </a:ln>
        </p:spPr>
      </p:pic>
    </p:spTree>
    <p:extLst>
      <p:ext uri="{BB962C8B-B14F-4D97-AF65-F5344CB8AC3E}">
        <p14:creationId xmlns:p14="http://schemas.microsoft.com/office/powerpoint/2010/main" val="35086831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10023475" cy="3416320"/>
          </a:xfrm>
          <a:prstGeom prst="rect">
            <a:avLst/>
          </a:prstGeom>
          <a:noFill/>
          <a:ln w="9525">
            <a:noFill/>
            <a:miter lim="800000"/>
            <a:headEnd/>
            <a:tailEnd/>
          </a:ln>
        </p:spPr>
        <p:txBody>
          <a:bodyPr>
            <a:spAutoFit/>
          </a:bodyPr>
          <a:lstStyle/>
          <a:p>
            <a:r>
              <a:rPr lang="tr-TR" sz="2400" b="1" dirty="0">
                <a:solidFill>
                  <a:srgbClr val="008080"/>
                </a:solidFill>
              </a:rPr>
              <a:t>EVLENME DOSYALARINDA BULUNACAK BELGELER</a:t>
            </a:r>
          </a:p>
          <a:p>
            <a:endParaRPr lang="tr-TR" sz="2400" b="1" dirty="0">
              <a:solidFill>
                <a:srgbClr val="008080"/>
              </a:solidFill>
            </a:endParaRPr>
          </a:p>
          <a:p>
            <a:pPr algn="just"/>
            <a:r>
              <a:rPr lang="tr-TR" sz="2400" dirty="0" smtClean="0">
                <a:solidFill>
                  <a:srgbClr val="008080"/>
                </a:solidFill>
              </a:rPr>
              <a:t>	Kimlik </a:t>
            </a:r>
            <a:r>
              <a:rPr lang="tr-TR" sz="2400" dirty="0">
                <a:solidFill>
                  <a:srgbClr val="008080"/>
                </a:solidFill>
              </a:rPr>
              <a:t>Paylaşımı Sistemini kullanan evlendirme memurlukları nüfus kayıt örneğini veya evlenme ehliyet belgesi­ni sistem üzerinden temin eder.</a:t>
            </a:r>
          </a:p>
          <a:p>
            <a:pPr algn="just"/>
            <a:endParaRPr lang="tr-TR" sz="2400" dirty="0">
              <a:solidFill>
                <a:srgbClr val="008080"/>
              </a:solidFill>
            </a:endParaRPr>
          </a:p>
          <a:p>
            <a:pPr algn="just"/>
            <a:r>
              <a:rPr lang="tr-TR" sz="2400" dirty="0">
                <a:solidFill>
                  <a:srgbClr val="008080"/>
                </a:solidFill>
              </a:rPr>
              <a:t>	Kimlik Paylaşım Sistemini kullanmayan Evlendirme Memurlukları Evlenme Ehliyet Belgesini bulundukları yerin İlçe Nüfus Müdürlüğünden temin ederek evlenme işlemini gerçekleştireceklerdir.</a:t>
            </a: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grpSp>
        <p:nvGrpSpPr>
          <p:cNvPr id="7" name="32 Grup"/>
          <p:cNvGrpSpPr>
            <a:grpSpLocks/>
          </p:cNvGrpSpPr>
          <p:nvPr/>
        </p:nvGrpSpPr>
        <p:grpSpPr bwMode="auto">
          <a:xfrm>
            <a:off x="10875426" y="549275"/>
            <a:ext cx="1153061" cy="1363114"/>
            <a:chOff x="5856465" y="4334677"/>
            <a:chExt cx="1794207" cy="2042171"/>
          </a:xfrm>
        </p:grpSpPr>
        <p:pic>
          <p:nvPicPr>
            <p:cNvPr id="8" name="Picture 10" descr="Kadın NC-ön"/>
            <p:cNvPicPr>
              <a:picLocks noChangeAspect="1" noChangeArrowheads="1"/>
            </p:cNvPicPr>
            <p:nvPr/>
          </p:nvPicPr>
          <p:blipFill>
            <a:blip r:embed="rId2"/>
            <a:srcRect l="2768" b="2914"/>
            <a:stretch>
              <a:fillRect/>
            </a:stretch>
          </p:blipFill>
          <p:spPr bwMode="auto">
            <a:xfrm>
              <a:off x="5856465" y="4334677"/>
              <a:ext cx="1506357" cy="1826582"/>
            </a:xfrm>
            <a:prstGeom prst="rect">
              <a:avLst/>
            </a:prstGeom>
            <a:noFill/>
            <a:ln w="9525">
              <a:noFill/>
              <a:miter lim="800000"/>
              <a:headEnd/>
              <a:tailEnd/>
            </a:ln>
          </p:spPr>
        </p:pic>
        <p:pic>
          <p:nvPicPr>
            <p:cNvPr id="9" name="Picture 9" descr="Erkek NC-ön"/>
            <p:cNvPicPr>
              <a:picLocks noChangeAspect="1" noChangeArrowheads="1"/>
            </p:cNvPicPr>
            <p:nvPr/>
          </p:nvPicPr>
          <p:blipFill>
            <a:blip r:embed="rId3"/>
            <a:srcRect l="2789" b="838"/>
            <a:stretch>
              <a:fillRect/>
            </a:stretch>
          </p:blipFill>
          <p:spPr bwMode="auto">
            <a:xfrm>
              <a:off x="6156176" y="4550266"/>
              <a:ext cx="1494496" cy="1826582"/>
            </a:xfrm>
            <a:prstGeom prst="rect">
              <a:avLst/>
            </a:prstGeom>
            <a:noFill/>
            <a:ln w="9525">
              <a:noFill/>
              <a:miter lim="800000"/>
              <a:headEnd/>
              <a:tailEnd/>
            </a:ln>
          </p:spPr>
        </p:pic>
      </p:grpSp>
      <p:pic>
        <p:nvPicPr>
          <p:cNvPr id="10" name="İçerik Yer Tutucusu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rot="19520687">
            <a:off x="10290329" y="5779796"/>
            <a:ext cx="1263340" cy="782008"/>
          </a:xfrm>
          <a:prstGeom prst="rect">
            <a:avLst/>
          </a:prstGeom>
          <a:noFill/>
          <a:ln w="9525">
            <a:noFill/>
            <a:miter lim="800000"/>
            <a:headEnd/>
            <a:tailEnd/>
          </a:ln>
        </p:spPr>
      </p:pic>
      <p:pic>
        <p:nvPicPr>
          <p:cNvPr id="11" name="Picture 2" descr="C:\Users\B&amp;B\Desktop\aile-cuzdani-haber-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031" y="5063982"/>
            <a:ext cx="1966040" cy="172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3978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10023475" cy="4893647"/>
          </a:xfrm>
          <a:prstGeom prst="rect">
            <a:avLst/>
          </a:prstGeom>
          <a:noFill/>
          <a:ln w="9525">
            <a:noFill/>
            <a:miter lim="800000"/>
            <a:headEnd/>
            <a:tailEnd/>
          </a:ln>
        </p:spPr>
        <p:txBody>
          <a:bodyPr>
            <a:spAutoFit/>
          </a:bodyPr>
          <a:lstStyle/>
          <a:p>
            <a:r>
              <a:rPr lang="tr-TR" sz="2400" b="1" dirty="0">
                <a:solidFill>
                  <a:srgbClr val="008080"/>
                </a:solidFill>
              </a:rPr>
              <a:t>KADININ ÖNCEKİ SOYADI KULLANMA </a:t>
            </a:r>
            <a:r>
              <a:rPr lang="tr-TR" sz="2400" b="1" dirty="0" smtClean="0">
                <a:solidFill>
                  <a:srgbClr val="008080"/>
                </a:solidFill>
              </a:rPr>
              <a:t>TALEBİ</a:t>
            </a:r>
          </a:p>
          <a:p>
            <a:endParaRPr lang="tr-TR" sz="2400" b="1" dirty="0">
              <a:solidFill>
                <a:srgbClr val="008080"/>
              </a:solidFill>
            </a:endParaRPr>
          </a:p>
          <a:p>
            <a:pPr algn="just"/>
            <a:r>
              <a:rPr lang="tr-TR" sz="2400" b="1" dirty="0">
                <a:solidFill>
                  <a:srgbClr val="008080"/>
                </a:solidFill>
              </a:rPr>
              <a:t>             </a:t>
            </a:r>
            <a:r>
              <a:rPr lang="tr-TR" sz="2400" dirty="0">
                <a:solidFill>
                  <a:srgbClr val="008080"/>
                </a:solidFill>
              </a:rPr>
              <a:t>Evlenen kadın kocasının soyadını alır. Kadın kocasının soyadı ile birlikte önceki soyadını da taşımak istediğini evlenme sırasında yazılı olarak evlendirme memurluğuna, evlenme sırasında müracaat etmemiş ise daha sonra nüfus müdürlüğüne başvurarak yazılı olarak talep edebilir.Evlendirme memuru tarafından önceki soyadın kullanılmasına ilişkin dilekçe evlenme dosyasına konur ve Evlenme bildiriminin önceki soyadını kullanmak istiyormu </a:t>
            </a:r>
            <a:r>
              <a:rPr lang="tr-TR" sz="2400" dirty="0" smtClean="0">
                <a:solidFill>
                  <a:srgbClr val="008080"/>
                </a:solidFill>
              </a:rPr>
              <a:t>alanına </a:t>
            </a:r>
            <a:r>
              <a:rPr lang="tr-TR" sz="2400" dirty="0">
                <a:solidFill>
                  <a:srgbClr val="008080"/>
                </a:solidFill>
              </a:rPr>
              <a:t>EVET yazılır.</a:t>
            </a:r>
          </a:p>
          <a:p>
            <a:pPr algn="just"/>
            <a:endParaRPr lang="tr-TR" sz="2400" dirty="0">
              <a:solidFill>
                <a:srgbClr val="008080"/>
              </a:solidFill>
            </a:endParaRPr>
          </a:p>
          <a:p>
            <a:pPr algn="just"/>
            <a:r>
              <a:rPr lang="tr-TR" sz="2400" dirty="0" smtClean="0">
                <a:solidFill>
                  <a:srgbClr val="008080"/>
                </a:solidFill>
              </a:rPr>
              <a:t>	Önceki </a:t>
            </a:r>
            <a:r>
              <a:rPr lang="tr-TR" sz="2400" dirty="0">
                <a:solidFill>
                  <a:srgbClr val="008080"/>
                </a:solidFill>
              </a:rPr>
              <a:t>soyadı, koca soyadı ile birlikte tescil edildikten sonra, kadın sadece kocasının soyadını taşımak isterse bu ancak mahkeme kararı ile mümkün olur.</a:t>
            </a: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grpSp>
        <p:nvGrpSpPr>
          <p:cNvPr id="7" name="32 Grup"/>
          <p:cNvGrpSpPr>
            <a:grpSpLocks/>
          </p:cNvGrpSpPr>
          <p:nvPr/>
        </p:nvGrpSpPr>
        <p:grpSpPr bwMode="auto">
          <a:xfrm>
            <a:off x="10875426" y="549275"/>
            <a:ext cx="1153061" cy="1363114"/>
            <a:chOff x="5856465" y="4334677"/>
            <a:chExt cx="1794207" cy="2042171"/>
          </a:xfrm>
        </p:grpSpPr>
        <p:pic>
          <p:nvPicPr>
            <p:cNvPr id="8" name="Picture 10" descr="Kadın NC-ön"/>
            <p:cNvPicPr>
              <a:picLocks noChangeAspect="1" noChangeArrowheads="1"/>
            </p:cNvPicPr>
            <p:nvPr/>
          </p:nvPicPr>
          <p:blipFill>
            <a:blip r:embed="rId2"/>
            <a:srcRect l="2768" b="2914"/>
            <a:stretch>
              <a:fillRect/>
            </a:stretch>
          </p:blipFill>
          <p:spPr bwMode="auto">
            <a:xfrm>
              <a:off x="5856465" y="4334677"/>
              <a:ext cx="1506357" cy="1826582"/>
            </a:xfrm>
            <a:prstGeom prst="rect">
              <a:avLst/>
            </a:prstGeom>
            <a:noFill/>
            <a:ln w="9525">
              <a:noFill/>
              <a:miter lim="800000"/>
              <a:headEnd/>
              <a:tailEnd/>
            </a:ln>
          </p:spPr>
        </p:pic>
        <p:pic>
          <p:nvPicPr>
            <p:cNvPr id="9" name="Picture 9" descr="Erkek NC-ön"/>
            <p:cNvPicPr>
              <a:picLocks noChangeAspect="1" noChangeArrowheads="1"/>
            </p:cNvPicPr>
            <p:nvPr/>
          </p:nvPicPr>
          <p:blipFill>
            <a:blip r:embed="rId3"/>
            <a:srcRect l="2789" b="838"/>
            <a:stretch>
              <a:fillRect/>
            </a:stretch>
          </p:blipFill>
          <p:spPr bwMode="auto">
            <a:xfrm>
              <a:off x="6156176" y="4550266"/>
              <a:ext cx="1494496" cy="1826582"/>
            </a:xfrm>
            <a:prstGeom prst="rect">
              <a:avLst/>
            </a:prstGeom>
            <a:noFill/>
            <a:ln w="9525">
              <a:noFill/>
              <a:miter lim="800000"/>
              <a:headEnd/>
              <a:tailEnd/>
            </a:ln>
          </p:spPr>
        </p:pic>
      </p:grpSp>
      <p:pic>
        <p:nvPicPr>
          <p:cNvPr id="10" name="İçerik Yer Tutucusu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rot="19520687">
            <a:off x="10290329" y="5779796"/>
            <a:ext cx="1263340" cy="782008"/>
          </a:xfrm>
          <a:prstGeom prst="rect">
            <a:avLst/>
          </a:prstGeom>
          <a:noFill/>
          <a:ln w="9525">
            <a:noFill/>
            <a:miter lim="800000"/>
            <a:headEnd/>
            <a:tailEnd/>
          </a:ln>
        </p:spPr>
      </p:pic>
      <p:pic>
        <p:nvPicPr>
          <p:cNvPr id="11" name="Picture 2" descr="C:\Users\B&amp;B\Desktop\aile-cuzdani-haber-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031" y="5063982"/>
            <a:ext cx="1966040" cy="172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9905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10023475" cy="4154984"/>
          </a:xfrm>
          <a:prstGeom prst="rect">
            <a:avLst/>
          </a:prstGeom>
          <a:noFill/>
          <a:ln w="9525">
            <a:noFill/>
            <a:miter lim="800000"/>
            <a:headEnd/>
            <a:tailEnd/>
          </a:ln>
        </p:spPr>
        <p:txBody>
          <a:bodyPr>
            <a:spAutoFit/>
          </a:bodyPr>
          <a:lstStyle/>
          <a:p>
            <a:r>
              <a:rPr lang="tr-TR" sz="2400" b="1" dirty="0">
                <a:solidFill>
                  <a:srgbClr val="008080"/>
                </a:solidFill>
              </a:rPr>
              <a:t>1-Başvuruya Eklenecek Belgeler</a:t>
            </a:r>
          </a:p>
          <a:p>
            <a:endParaRPr lang="tr-TR" sz="2400" b="1" dirty="0">
              <a:solidFill>
                <a:srgbClr val="008080"/>
              </a:solidFill>
            </a:endParaRPr>
          </a:p>
          <a:p>
            <a:r>
              <a:rPr lang="tr-TR" sz="2400" dirty="0">
                <a:solidFill>
                  <a:srgbClr val="008080"/>
                </a:solidFill>
              </a:rPr>
              <a:t>Evlenme dosyasına aşağıdaki belgeler konulur: </a:t>
            </a:r>
          </a:p>
          <a:p>
            <a:endParaRPr lang="tr-TR" sz="2400" b="1" dirty="0">
              <a:solidFill>
                <a:srgbClr val="008080"/>
              </a:solidFill>
            </a:endParaRPr>
          </a:p>
          <a:p>
            <a:r>
              <a:rPr lang="tr-TR" sz="2400" b="1" dirty="0">
                <a:solidFill>
                  <a:srgbClr val="008080"/>
                </a:solidFill>
              </a:rPr>
              <a:t>a) Beyanname (İzin belgesi talebinde evlenme izin belgesi iki örnek olarak düzenlenir.).</a:t>
            </a:r>
          </a:p>
          <a:p>
            <a:r>
              <a:rPr lang="tr-TR" sz="2400" b="1" dirty="0">
                <a:solidFill>
                  <a:srgbClr val="008080"/>
                </a:solidFill>
              </a:rPr>
              <a:t>b) Resmî veya özel sağlık kurum ve kuruluşlarından alınacak sağlık rapo­ru/resmi sağlık kurulu raporu.</a:t>
            </a:r>
          </a:p>
          <a:p>
            <a:r>
              <a:rPr lang="tr-TR" sz="2400" b="1" dirty="0">
                <a:solidFill>
                  <a:srgbClr val="008080"/>
                </a:solidFill>
              </a:rPr>
              <a:t>c) Rıza belgesi.</a:t>
            </a:r>
          </a:p>
          <a:p>
            <a:r>
              <a:rPr lang="tr-TR" sz="2400" b="1" dirty="0">
                <a:solidFill>
                  <a:srgbClr val="008080"/>
                </a:solidFill>
              </a:rPr>
              <a:t>ç) Vesikalık fotoğraf.</a:t>
            </a:r>
          </a:p>
          <a:p>
            <a:r>
              <a:rPr lang="tr-TR" sz="2400" b="1" dirty="0">
                <a:solidFill>
                  <a:srgbClr val="008080"/>
                </a:solidFill>
              </a:rPr>
              <a:t>d) Nüfus kayıt örneği veya evlenme ehliyet belgesi.</a:t>
            </a: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grpSp>
        <p:nvGrpSpPr>
          <p:cNvPr id="7" name="32 Grup"/>
          <p:cNvGrpSpPr>
            <a:grpSpLocks/>
          </p:cNvGrpSpPr>
          <p:nvPr/>
        </p:nvGrpSpPr>
        <p:grpSpPr bwMode="auto">
          <a:xfrm>
            <a:off x="10875426" y="549275"/>
            <a:ext cx="1153061" cy="1363114"/>
            <a:chOff x="5856465" y="4334677"/>
            <a:chExt cx="1794207" cy="2042171"/>
          </a:xfrm>
        </p:grpSpPr>
        <p:pic>
          <p:nvPicPr>
            <p:cNvPr id="8" name="Picture 10" descr="Kadın NC-ön"/>
            <p:cNvPicPr>
              <a:picLocks noChangeAspect="1" noChangeArrowheads="1"/>
            </p:cNvPicPr>
            <p:nvPr/>
          </p:nvPicPr>
          <p:blipFill>
            <a:blip r:embed="rId2"/>
            <a:srcRect l="2768" b="2914"/>
            <a:stretch>
              <a:fillRect/>
            </a:stretch>
          </p:blipFill>
          <p:spPr bwMode="auto">
            <a:xfrm>
              <a:off x="5856465" y="4334677"/>
              <a:ext cx="1506357" cy="1826582"/>
            </a:xfrm>
            <a:prstGeom prst="rect">
              <a:avLst/>
            </a:prstGeom>
            <a:noFill/>
            <a:ln w="9525">
              <a:noFill/>
              <a:miter lim="800000"/>
              <a:headEnd/>
              <a:tailEnd/>
            </a:ln>
          </p:spPr>
        </p:pic>
        <p:pic>
          <p:nvPicPr>
            <p:cNvPr id="9" name="Picture 9" descr="Erkek NC-ön"/>
            <p:cNvPicPr>
              <a:picLocks noChangeAspect="1" noChangeArrowheads="1"/>
            </p:cNvPicPr>
            <p:nvPr/>
          </p:nvPicPr>
          <p:blipFill>
            <a:blip r:embed="rId3"/>
            <a:srcRect l="2789" b="838"/>
            <a:stretch>
              <a:fillRect/>
            </a:stretch>
          </p:blipFill>
          <p:spPr bwMode="auto">
            <a:xfrm>
              <a:off x="6156176" y="4550266"/>
              <a:ext cx="1494496" cy="1826582"/>
            </a:xfrm>
            <a:prstGeom prst="rect">
              <a:avLst/>
            </a:prstGeom>
            <a:noFill/>
            <a:ln w="9525">
              <a:noFill/>
              <a:miter lim="800000"/>
              <a:headEnd/>
              <a:tailEnd/>
            </a:ln>
          </p:spPr>
        </p:pic>
      </p:grpSp>
      <p:pic>
        <p:nvPicPr>
          <p:cNvPr id="10" name="İçerik Yer Tutucusu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rot="19520687">
            <a:off x="10290329" y="5779796"/>
            <a:ext cx="1263340" cy="782008"/>
          </a:xfrm>
          <a:prstGeom prst="rect">
            <a:avLst/>
          </a:prstGeom>
          <a:noFill/>
          <a:ln w="9525">
            <a:noFill/>
            <a:miter lim="800000"/>
            <a:headEnd/>
            <a:tailEnd/>
          </a:ln>
        </p:spPr>
      </p:pic>
    </p:spTree>
    <p:extLst>
      <p:ext uri="{BB962C8B-B14F-4D97-AF65-F5344CB8AC3E}">
        <p14:creationId xmlns:p14="http://schemas.microsoft.com/office/powerpoint/2010/main" val="5218336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10023475" cy="4154984"/>
          </a:xfrm>
          <a:prstGeom prst="rect">
            <a:avLst/>
          </a:prstGeom>
          <a:noFill/>
          <a:ln w="9525">
            <a:noFill/>
            <a:miter lim="800000"/>
            <a:headEnd/>
            <a:tailEnd/>
          </a:ln>
        </p:spPr>
        <p:txBody>
          <a:bodyPr>
            <a:spAutoFit/>
          </a:bodyPr>
          <a:lstStyle/>
          <a:p>
            <a:r>
              <a:rPr lang="tr-TR" sz="2400" b="1" dirty="0">
                <a:solidFill>
                  <a:srgbClr val="008080"/>
                </a:solidFill>
              </a:rPr>
              <a:t>2-Beyanname (İzin Belgesi)</a:t>
            </a:r>
          </a:p>
          <a:p>
            <a:endParaRPr lang="tr-TR" sz="2400" b="1" dirty="0">
              <a:solidFill>
                <a:srgbClr val="008080"/>
              </a:solidFill>
            </a:endParaRPr>
          </a:p>
          <a:p>
            <a:pPr algn="just"/>
            <a:r>
              <a:rPr lang="tr-TR" sz="2400" dirty="0">
                <a:solidFill>
                  <a:srgbClr val="008080"/>
                </a:solidFill>
              </a:rPr>
              <a:t>	Evlenme Beyannamesi ve Evlenme İzin Belgesinin “Evlenme izin belgesi” talepleri dışında tek örnek düzenlenmesi yeterli olacaktır. İlgililerin evlenme izin belgesi talepleri halinde iki örnek halinde düzenlenecek olan Evlenme Beyan­namesi ve Evlenme İzin Belgesinin tasdikli bir örneği ilgililere verilecek, diğeri ise dosyasında muhafaza edilecektir. Evlenme izin belgesi düzenlendiği tarihten itibaren altı ay içerisinde yurt içinde herhangi bir evlendirme memurluğuna, yurt dışında ise dış temsilciliklerimize müracaat edildiği takdirde evlenme izin belgesine dayanılarak başka bir belge istenmeden evlenme yapılabilir.</a:t>
            </a: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grpSp>
        <p:nvGrpSpPr>
          <p:cNvPr id="7" name="32 Grup"/>
          <p:cNvGrpSpPr>
            <a:grpSpLocks/>
          </p:cNvGrpSpPr>
          <p:nvPr/>
        </p:nvGrpSpPr>
        <p:grpSpPr bwMode="auto">
          <a:xfrm>
            <a:off x="10875426" y="549275"/>
            <a:ext cx="1153061" cy="1363114"/>
            <a:chOff x="5856465" y="4334677"/>
            <a:chExt cx="1794207" cy="2042171"/>
          </a:xfrm>
        </p:grpSpPr>
        <p:pic>
          <p:nvPicPr>
            <p:cNvPr id="8" name="Picture 10" descr="Kadın NC-ön"/>
            <p:cNvPicPr>
              <a:picLocks noChangeAspect="1" noChangeArrowheads="1"/>
            </p:cNvPicPr>
            <p:nvPr/>
          </p:nvPicPr>
          <p:blipFill>
            <a:blip r:embed="rId2"/>
            <a:srcRect l="2768" b="2914"/>
            <a:stretch>
              <a:fillRect/>
            </a:stretch>
          </p:blipFill>
          <p:spPr bwMode="auto">
            <a:xfrm>
              <a:off x="5856465" y="4334677"/>
              <a:ext cx="1506357" cy="1826582"/>
            </a:xfrm>
            <a:prstGeom prst="rect">
              <a:avLst/>
            </a:prstGeom>
            <a:noFill/>
            <a:ln w="9525">
              <a:noFill/>
              <a:miter lim="800000"/>
              <a:headEnd/>
              <a:tailEnd/>
            </a:ln>
          </p:spPr>
        </p:pic>
        <p:pic>
          <p:nvPicPr>
            <p:cNvPr id="9" name="Picture 9" descr="Erkek NC-ön"/>
            <p:cNvPicPr>
              <a:picLocks noChangeAspect="1" noChangeArrowheads="1"/>
            </p:cNvPicPr>
            <p:nvPr/>
          </p:nvPicPr>
          <p:blipFill>
            <a:blip r:embed="rId3"/>
            <a:srcRect l="2789" b="838"/>
            <a:stretch>
              <a:fillRect/>
            </a:stretch>
          </p:blipFill>
          <p:spPr bwMode="auto">
            <a:xfrm>
              <a:off x="6156176" y="4550266"/>
              <a:ext cx="1494496" cy="1826582"/>
            </a:xfrm>
            <a:prstGeom prst="rect">
              <a:avLst/>
            </a:prstGeom>
            <a:noFill/>
            <a:ln w="9525">
              <a:noFill/>
              <a:miter lim="800000"/>
              <a:headEnd/>
              <a:tailEnd/>
            </a:ln>
          </p:spPr>
        </p:pic>
      </p:grpSp>
      <p:pic>
        <p:nvPicPr>
          <p:cNvPr id="10" name="İçerik Yer Tutucusu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rot="19520687">
            <a:off x="10290329" y="5779796"/>
            <a:ext cx="1263340" cy="782008"/>
          </a:xfrm>
          <a:prstGeom prst="rect">
            <a:avLst/>
          </a:prstGeom>
          <a:noFill/>
          <a:ln w="9525">
            <a:noFill/>
            <a:miter lim="800000"/>
            <a:headEnd/>
            <a:tailEnd/>
          </a:ln>
        </p:spPr>
      </p:pic>
    </p:spTree>
    <p:extLst>
      <p:ext uri="{BB962C8B-B14F-4D97-AF65-F5344CB8AC3E}">
        <p14:creationId xmlns:p14="http://schemas.microsoft.com/office/powerpoint/2010/main" val="21255793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10023475" cy="3416320"/>
          </a:xfrm>
          <a:prstGeom prst="rect">
            <a:avLst/>
          </a:prstGeom>
          <a:noFill/>
          <a:ln w="9525">
            <a:noFill/>
            <a:miter lim="800000"/>
            <a:headEnd/>
            <a:tailEnd/>
          </a:ln>
        </p:spPr>
        <p:txBody>
          <a:bodyPr>
            <a:spAutoFit/>
          </a:bodyPr>
          <a:lstStyle/>
          <a:p>
            <a:r>
              <a:rPr lang="tr-TR" sz="2400" b="1" dirty="0">
                <a:solidFill>
                  <a:srgbClr val="008080"/>
                </a:solidFill>
              </a:rPr>
              <a:t>3-Sağlık Raporu</a:t>
            </a:r>
          </a:p>
          <a:p>
            <a:endParaRPr lang="tr-TR" sz="2400" b="1" dirty="0">
              <a:solidFill>
                <a:srgbClr val="008080"/>
              </a:solidFill>
            </a:endParaRPr>
          </a:p>
          <a:p>
            <a:r>
              <a:rPr lang="tr-TR" sz="2400" dirty="0">
                <a:solidFill>
                  <a:srgbClr val="008080"/>
                </a:solidFill>
              </a:rPr>
              <a:t>	Sağlık raporu alınmaması durumunda evlenme yapılamaz. Sağlık raporuyla ilgili usul ve esaslar, sağlık alanındaki değişen ve gelişen şartlar da dikkate alınmak suretiyle Sağlık Bakanlığınca yayımlanacak genelgeyle belirlenir.</a:t>
            </a:r>
          </a:p>
          <a:p>
            <a:endParaRPr lang="tr-TR" sz="2400" dirty="0">
              <a:solidFill>
                <a:srgbClr val="008080"/>
              </a:solidFill>
            </a:endParaRPr>
          </a:p>
          <a:p>
            <a:r>
              <a:rPr lang="tr-TR" sz="2400" dirty="0">
                <a:solidFill>
                  <a:srgbClr val="008080"/>
                </a:solidFill>
              </a:rPr>
              <a:t>	Akıl hastalarının evlenmelerinde tıbbi sakınca bulunmadığı resmi sağlık kurulu raporuyla belgelendirilir.</a:t>
            </a: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grpSp>
        <p:nvGrpSpPr>
          <p:cNvPr id="7" name="32 Grup"/>
          <p:cNvGrpSpPr>
            <a:grpSpLocks/>
          </p:cNvGrpSpPr>
          <p:nvPr/>
        </p:nvGrpSpPr>
        <p:grpSpPr bwMode="auto">
          <a:xfrm>
            <a:off x="10875426" y="549275"/>
            <a:ext cx="1153061" cy="1363114"/>
            <a:chOff x="5856465" y="4334677"/>
            <a:chExt cx="1794207" cy="2042171"/>
          </a:xfrm>
        </p:grpSpPr>
        <p:pic>
          <p:nvPicPr>
            <p:cNvPr id="8" name="Picture 10" descr="Kadın NC-ön"/>
            <p:cNvPicPr>
              <a:picLocks noChangeAspect="1" noChangeArrowheads="1"/>
            </p:cNvPicPr>
            <p:nvPr/>
          </p:nvPicPr>
          <p:blipFill>
            <a:blip r:embed="rId2"/>
            <a:srcRect l="2768" b="2914"/>
            <a:stretch>
              <a:fillRect/>
            </a:stretch>
          </p:blipFill>
          <p:spPr bwMode="auto">
            <a:xfrm>
              <a:off x="5856465" y="4334677"/>
              <a:ext cx="1506357" cy="1826582"/>
            </a:xfrm>
            <a:prstGeom prst="rect">
              <a:avLst/>
            </a:prstGeom>
            <a:noFill/>
            <a:ln w="9525">
              <a:noFill/>
              <a:miter lim="800000"/>
              <a:headEnd/>
              <a:tailEnd/>
            </a:ln>
          </p:spPr>
        </p:pic>
        <p:pic>
          <p:nvPicPr>
            <p:cNvPr id="9" name="Picture 9" descr="Erkek NC-ön"/>
            <p:cNvPicPr>
              <a:picLocks noChangeAspect="1" noChangeArrowheads="1"/>
            </p:cNvPicPr>
            <p:nvPr/>
          </p:nvPicPr>
          <p:blipFill>
            <a:blip r:embed="rId3"/>
            <a:srcRect l="2789" b="838"/>
            <a:stretch>
              <a:fillRect/>
            </a:stretch>
          </p:blipFill>
          <p:spPr bwMode="auto">
            <a:xfrm>
              <a:off x="6156176" y="4550266"/>
              <a:ext cx="1494496" cy="1826582"/>
            </a:xfrm>
            <a:prstGeom prst="rect">
              <a:avLst/>
            </a:prstGeom>
            <a:noFill/>
            <a:ln w="9525">
              <a:noFill/>
              <a:miter lim="800000"/>
              <a:headEnd/>
              <a:tailEnd/>
            </a:ln>
          </p:spPr>
        </p:pic>
      </p:grpSp>
      <p:pic>
        <p:nvPicPr>
          <p:cNvPr id="10" name="İçerik Yer Tutucusu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rot="19520687">
            <a:off x="10290329" y="5779796"/>
            <a:ext cx="1263340" cy="782008"/>
          </a:xfrm>
          <a:prstGeom prst="rect">
            <a:avLst/>
          </a:prstGeom>
          <a:noFill/>
          <a:ln w="9525">
            <a:noFill/>
            <a:miter lim="800000"/>
            <a:headEnd/>
            <a:tailEnd/>
          </a:ln>
        </p:spPr>
      </p:pic>
    </p:spTree>
    <p:extLst>
      <p:ext uri="{BB962C8B-B14F-4D97-AF65-F5344CB8AC3E}">
        <p14:creationId xmlns:p14="http://schemas.microsoft.com/office/powerpoint/2010/main" val="37094552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10023475" cy="5262979"/>
          </a:xfrm>
          <a:prstGeom prst="rect">
            <a:avLst/>
          </a:prstGeom>
          <a:noFill/>
          <a:ln w="9525">
            <a:noFill/>
            <a:miter lim="800000"/>
            <a:headEnd/>
            <a:tailEnd/>
          </a:ln>
        </p:spPr>
        <p:txBody>
          <a:bodyPr>
            <a:spAutoFit/>
          </a:bodyPr>
          <a:lstStyle/>
          <a:p>
            <a:r>
              <a:rPr lang="tr-TR" sz="2400" b="1" dirty="0">
                <a:solidFill>
                  <a:srgbClr val="008080"/>
                </a:solidFill>
              </a:rPr>
              <a:t>4-Rıza Belgesi</a:t>
            </a:r>
          </a:p>
          <a:p>
            <a:endParaRPr lang="tr-TR" sz="2400" b="1" dirty="0">
              <a:solidFill>
                <a:srgbClr val="008080"/>
              </a:solidFill>
            </a:endParaRPr>
          </a:p>
          <a:p>
            <a:pPr algn="just"/>
            <a:r>
              <a:rPr lang="tr-TR" sz="2400" b="1" dirty="0">
                <a:solidFill>
                  <a:srgbClr val="008080"/>
                </a:solidFill>
              </a:rPr>
              <a:t>	</a:t>
            </a:r>
            <a:r>
              <a:rPr lang="tr-TR" sz="2400" dirty="0">
                <a:solidFill>
                  <a:srgbClr val="008080"/>
                </a:solidFill>
              </a:rPr>
              <a:t>Yaşlarının küçüklüğü veya hacir altına alınmış olmaları sebebiyle evlen­meleri ana, baba veya vasinin rızasına bağlı olanlar, müracaat sırasında ev­lenme beyannamesine bunların rızalarını gösterir belgeyi de eklemek zorun­dadır. Rıza belgelerinin imzalanmış olarak getirilmesi halinde bu imzaların o şahıslara ait olduğunun yetkili merciler tarafından tasdik edilmiş olması şarttır. Rıza belgeleri ana ve baba veya vasi tarafından bizzat evlendirme memurunun huzurunda da imzalanabilir. Bu takdirde imza tasdiki evlendirme memurunca yapılır. Ana ve babadan birinin ölmüş olması halinde sağ olan veya boşanma halinde velayet verilmiş olan tarafın imzası yeterlidir. Rıza belgesi vasi ta­rafından imza edildiği takdirde vasi tayinine dair mahkeme kararı istenir ve dosyaya eklenir.</a:t>
            </a: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grpSp>
        <p:nvGrpSpPr>
          <p:cNvPr id="7" name="32 Grup"/>
          <p:cNvGrpSpPr>
            <a:grpSpLocks/>
          </p:cNvGrpSpPr>
          <p:nvPr/>
        </p:nvGrpSpPr>
        <p:grpSpPr bwMode="auto">
          <a:xfrm>
            <a:off x="10875426" y="549275"/>
            <a:ext cx="1153061" cy="1363114"/>
            <a:chOff x="5856465" y="4334677"/>
            <a:chExt cx="1794207" cy="2042171"/>
          </a:xfrm>
        </p:grpSpPr>
        <p:pic>
          <p:nvPicPr>
            <p:cNvPr id="8" name="Picture 10" descr="Kadın NC-ön"/>
            <p:cNvPicPr>
              <a:picLocks noChangeAspect="1" noChangeArrowheads="1"/>
            </p:cNvPicPr>
            <p:nvPr/>
          </p:nvPicPr>
          <p:blipFill>
            <a:blip r:embed="rId2"/>
            <a:srcRect l="2768" b="2914"/>
            <a:stretch>
              <a:fillRect/>
            </a:stretch>
          </p:blipFill>
          <p:spPr bwMode="auto">
            <a:xfrm>
              <a:off x="5856465" y="4334677"/>
              <a:ext cx="1506357" cy="1826582"/>
            </a:xfrm>
            <a:prstGeom prst="rect">
              <a:avLst/>
            </a:prstGeom>
            <a:noFill/>
            <a:ln w="9525">
              <a:noFill/>
              <a:miter lim="800000"/>
              <a:headEnd/>
              <a:tailEnd/>
            </a:ln>
          </p:spPr>
        </p:pic>
        <p:pic>
          <p:nvPicPr>
            <p:cNvPr id="9" name="Picture 9" descr="Erkek NC-ön"/>
            <p:cNvPicPr>
              <a:picLocks noChangeAspect="1" noChangeArrowheads="1"/>
            </p:cNvPicPr>
            <p:nvPr/>
          </p:nvPicPr>
          <p:blipFill>
            <a:blip r:embed="rId3"/>
            <a:srcRect l="2789" b="838"/>
            <a:stretch>
              <a:fillRect/>
            </a:stretch>
          </p:blipFill>
          <p:spPr bwMode="auto">
            <a:xfrm>
              <a:off x="6156176" y="4550266"/>
              <a:ext cx="1494496" cy="1826582"/>
            </a:xfrm>
            <a:prstGeom prst="rect">
              <a:avLst/>
            </a:prstGeom>
            <a:noFill/>
            <a:ln w="9525">
              <a:noFill/>
              <a:miter lim="800000"/>
              <a:headEnd/>
              <a:tailEnd/>
            </a:ln>
          </p:spPr>
        </p:pic>
      </p:grpSp>
      <p:pic>
        <p:nvPicPr>
          <p:cNvPr id="10" name="İçerik Yer Tutucusu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rot="19520687">
            <a:off x="10290329" y="5779796"/>
            <a:ext cx="1263340" cy="782008"/>
          </a:xfrm>
          <a:prstGeom prst="rect">
            <a:avLst/>
          </a:prstGeom>
          <a:noFill/>
          <a:ln w="9525">
            <a:noFill/>
            <a:miter lim="800000"/>
            <a:headEnd/>
            <a:tailEnd/>
          </a:ln>
        </p:spPr>
      </p:pic>
    </p:spTree>
    <p:extLst>
      <p:ext uri="{BB962C8B-B14F-4D97-AF65-F5344CB8AC3E}">
        <p14:creationId xmlns:p14="http://schemas.microsoft.com/office/powerpoint/2010/main" val="23913911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10023475" cy="5568950"/>
          </a:xfrm>
          <a:prstGeom prst="rect">
            <a:avLst/>
          </a:prstGeom>
          <a:noFill/>
          <a:ln w="9525">
            <a:noFill/>
            <a:miter lim="800000"/>
            <a:headEnd/>
            <a:tailEnd/>
          </a:ln>
        </p:spPr>
        <p:txBody>
          <a:bodyPr>
            <a:spAutoFit/>
          </a:bodyPr>
          <a:lstStyle/>
          <a:p>
            <a:r>
              <a:rPr lang="tr-TR" sz="2400" b="1" dirty="0">
                <a:solidFill>
                  <a:srgbClr val="008080"/>
                </a:solidFill>
              </a:rPr>
              <a:t>İLKELER</a:t>
            </a:r>
          </a:p>
          <a:p>
            <a:endParaRPr lang="tr-TR" sz="2400" b="1" dirty="0">
              <a:solidFill>
                <a:srgbClr val="008080"/>
              </a:solidFill>
            </a:endParaRPr>
          </a:p>
          <a:p>
            <a:r>
              <a:rPr lang="tr-TR" sz="2400" dirty="0">
                <a:solidFill>
                  <a:srgbClr val="008080"/>
                </a:solidFill>
              </a:rPr>
              <a:t>1- 4721 sayılı Türk Medeni Kanununun 134’üncü maddesinde “Birbirleriyle evlenecek erkek ve kadın”, 136’ncı maddesinde” Erkek ve kadından her biri” ibareleri yer almıştır. Buna göre evlenme, bir kadın ve erkeğin usulüne göre yetki verilmiş bir memur önünde aile kurmak amacı ile meydana getirdikleri bir birliktir.</a:t>
            </a:r>
          </a:p>
          <a:p>
            <a:r>
              <a:rPr lang="tr-TR" sz="2400" dirty="0">
                <a:solidFill>
                  <a:srgbClr val="008080"/>
                </a:solidFill>
              </a:rPr>
              <a:t>2- Tek evlilik esastır.</a:t>
            </a:r>
          </a:p>
          <a:p>
            <a:r>
              <a:rPr lang="tr-TR" sz="2400" dirty="0">
                <a:solidFill>
                  <a:srgbClr val="008080"/>
                </a:solidFill>
              </a:rPr>
              <a:t>3- Türk Medeni Kanununun 145’inci maddesi uyarınca ikinci evlilik mutlak butlan sebebidir.</a:t>
            </a:r>
          </a:p>
          <a:p>
            <a:r>
              <a:rPr lang="tr-TR" sz="2400" dirty="0">
                <a:solidFill>
                  <a:srgbClr val="008080"/>
                </a:solidFill>
              </a:rPr>
              <a:t>4- Evlenme, evlendirme memurunun ve ayırt etme gücüne sahip ergin iki tanığın önünde açık olarak yapılır.</a:t>
            </a:r>
          </a:p>
          <a:p>
            <a:r>
              <a:rPr lang="tr-TR" sz="2400" dirty="0">
                <a:solidFill>
                  <a:srgbClr val="008080"/>
                </a:solidFill>
              </a:rPr>
              <a:t>5- Evlenme, evlendirme memurunun evleneceklerden her birine birbirleriyle evlenmek isteyip istemedikleri sorusuna tarafların olumlu sözlü cevaplarını verdikleri anda oluşur.</a:t>
            </a:r>
            <a:endParaRPr lang="tr-TR" sz="2500" dirty="0">
              <a:solidFill>
                <a:srgbClr val="008080"/>
              </a:solidFill>
              <a:latin typeface="Calibri" pitchFamily="34" charset="0"/>
              <a:ea typeface="Calibri" pitchFamily="34" charset="0"/>
              <a:cs typeface="Times New Roman" pitchFamily="18" charset="0"/>
            </a:endParaRP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pic>
        <p:nvPicPr>
          <p:cNvPr id="7" name="İçerik Yer Tutucusu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rot="19520687">
            <a:off x="11027711" y="5796965"/>
            <a:ext cx="1117605" cy="691798"/>
          </a:xfrm>
          <a:prstGeom prst="rect">
            <a:avLst/>
          </a:prstGeom>
          <a:noFill/>
          <a:ln w="9525">
            <a:noFill/>
            <a:miter lim="800000"/>
            <a:headEnd/>
            <a:tailEnd/>
          </a:ln>
        </p:spPr>
      </p:pic>
      <p:grpSp>
        <p:nvGrpSpPr>
          <p:cNvPr id="8" name="32 Grup"/>
          <p:cNvGrpSpPr>
            <a:grpSpLocks/>
          </p:cNvGrpSpPr>
          <p:nvPr/>
        </p:nvGrpSpPr>
        <p:grpSpPr bwMode="auto">
          <a:xfrm rot="20620668">
            <a:off x="11225294" y="549275"/>
            <a:ext cx="803194" cy="1099221"/>
            <a:chOff x="5856465" y="4334677"/>
            <a:chExt cx="1794207" cy="2042171"/>
          </a:xfrm>
        </p:grpSpPr>
        <p:pic>
          <p:nvPicPr>
            <p:cNvPr id="9" name="Picture 10" descr="Kadın NC-ön"/>
            <p:cNvPicPr>
              <a:picLocks noChangeAspect="1" noChangeArrowheads="1"/>
            </p:cNvPicPr>
            <p:nvPr/>
          </p:nvPicPr>
          <p:blipFill>
            <a:blip r:embed="rId3"/>
            <a:srcRect l="2768" b="2914"/>
            <a:stretch>
              <a:fillRect/>
            </a:stretch>
          </p:blipFill>
          <p:spPr bwMode="auto">
            <a:xfrm>
              <a:off x="5856465" y="4334677"/>
              <a:ext cx="1506357" cy="1826582"/>
            </a:xfrm>
            <a:prstGeom prst="rect">
              <a:avLst/>
            </a:prstGeom>
            <a:noFill/>
            <a:ln w="9525">
              <a:noFill/>
              <a:miter lim="800000"/>
              <a:headEnd/>
              <a:tailEnd/>
            </a:ln>
          </p:spPr>
        </p:pic>
        <p:pic>
          <p:nvPicPr>
            <p:cNvPr id="10" name="Picture 9" descr="Erkek NC-ön"/>
            <p:cNvPicPr>
              <a:picLocks noChangeAspect="1" noChangeArrowheads="1"/>
            </p:cNvPicPr>
            <p:nvPr/>
          </p:nvPicPr>
          <p:blipFill>
            <a:blip r:embed="rId4"/>
            <a:srcRect l="2789" b="838"/>
            <a:stretch>
              <a:fillRect/>
            </a:stretch>
          </p:blipFill>
          <p:spPr bwMode="auto">
            <a:xfrm>
              <a:off x="6156176" y="4550266"/>
              <a:ext cx="1494496" cy="182658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10023475" cy="3046988"/>
          </a:xfrm>
          <a:prstGeom prst="rect">
            <a:avLst/>
          </a:prstGeom>
          <a:noFill/>
          <a:ln w="9525">
            <a:noFill/>
            <a:miter lim="800000"/>
            <a:headEnd/>
            <a:tailEnd/>
          </a:ln>
        </p:spPr>
        <p:txBody>
          <a:bodyPr>
            <a:spAutoFit/>
          </a:bodyPr>
          <a:lstStyle/>
          <a:p>
            <a:r>
              <a:rPr lang="tr-TR" sz="2400" b="1" dirty="0">
                <a:solidFill>
                  <a:srgbClr val="008080"/>
                </a:solidFill>
              </a:rPr>
              <a:t>5-Vesikalık Fotoğraf</a:t>
            </a:r>
          </a:p>
          <a:p>
            <a:endParaRPr lang="tr-TR" sz="2400" b="1" dirty="0">
              <a:solidFill>
                <a:srgbClr val="008080"/>
              </a:solidFill>
            </a:endParaRPr>
          </a:p>
          <a:p>
            <a:pPr algn="just"/>
            <a:r>
              <a:rPr lang="tr-TR" sz="2400" b="1" dirty="0">
                <a:solidFill>
                  <a:srgbClr val="008080"/>
                </a:solidFill>
              </a:rPr>
              <a:t>	</a:t>
            </a:r>
            <a:r>
              <a:rPr lang="tr-TR" sz="2400" dirty="0">
                <a:solidFill>
                  <a:srgbClr val="008080"/>
                </a:solidFill>
              </a:rPr>
              <a:t>Verilecek fotoğrafın, renkli ve ön cepheden baş açık sivil giysilerle çekil­miş olması ve kişinin son halini göstermesi bakımından son altı ay içerisinde çekilmiş olması gerekir. Kadınların alın, çene ve yüzleri açık olmak şartıyla başörtülü fotoğrafları da kabul edilir. Evlendirme işlemleri için Evlendirme Beyanname ve Evlenme İzin Belgesi talep edilmez ise 3, Evlenme İzin Belgesi talep edilirse 4 fotoğrafa ihtiyaç duyulmaktadır.</a:t>
            </a: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grpSp>
        <p:nvGrpSpPr>
          <p:cNvPr id="7" name="32 Grup"/>
          <p:cNvGrpSpPr>
            <a:grpSpLocks/>
          </p:cNvGrpSpPr>
          <p:nvPr/>
        </p:nvGrpSpPr>
        <p:grpSpPr bwMode="auto">
          <a:xfrm>
            <a:off x="10875426" y="549275"/>
            <a:ext cx="1153061" cy="1363114"/>
            <a:chOff x="5856465" y="4334677"/>
            <a:chExt cx="1794207" cy="2042171"/>
          </a:xfrm>
        </p:grpSpPr>
        <p:pic>
          <p:nvPicPr>
            <p:cNvPr id="8" name="Picture 10" descr="Kadın NC-ön"/>
            <p:cNvPicPr>
              <a:picLocks noChangeAspect="1" noChangeArrowheads="1"/>
            </p:cNvPicPr>
            <p:nvPr/>
          </p:nvPicPr>
          <p:blipFill>
            <a:blip r:embed="rId2"/>
            <a:srcRect l="2768" b="2914"/>
            <a:stretch>
              <a:fillRect/>
            </a:stretch>
          </p:blipFill>
          <p:spPr bwMode="auto">
            <a:xfrm>
              <a:off x="5856465" y="4334677"/>
              <a:ext cx="1506357" cy="1826582"/>
            </a:xfrm>
            <a:prstGeom prst="rect">
              <a:avLst/>
            </a:prstGeom>
            <a:noFill/>
            <a:ln w="9525">
              <a:noFill/>
              <a:miter lim="800000"/>
              <a:headEnd/>
              <a:tailEnd/>
            </a:ln>
          </p:spPr>
        </p:pic>
        <p:pic>
          <p:nvPicPr>
            <p:cNvPr id="9" name="Picture 9" descr="Erkek NC-ön"/>
            <p:cNvPicPr>
              <a:picLocks noChangeAspect="1" noChangeArrowheads="1"/>
            </p:cNvPicPr>
            <p:nvPr/>
          </p:nvPicPr>
          <p:blipFill>
            <a:blip r:embed="rId3"/>
            <a:srcRect l="2789" b="838"/>
            <a:stretch>
              <a:fillRect/>
            </a:stretch>
          </p:blipFill>
          <p:spPr bwMode="auto">
            <a:xfrm>
              <a:off x="6156176" y="4550266"/>
              <a:ext cx="1494496" cy="1826582"/>
            </a:xfrm>
            <a:prstGeom prst="rect">
              <a:avLst/>
            </a:prstGeom>
            <a:noFill/>
            <a:ln w="9525">
              <a:noFill/>
              <a:miter lim="800000"/>
              <a:headEnd/>
              <a:tailEnd/>
            </a:ln>
          </p:spPr>
        </p:pic>
      </p:grpSp>
      <p:pic>
        <p:nvPicPr>
          <p:cNvPr id="10" name="İçerik Yer Tutucusu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rot="19520687">
            <a:off x="10290329" y="5779796"/>
            <a:ext cx="1263340" cy="782008"/>
          </a:xfrm>
          <a:prstGeom prst="rect">
            <a:avLst/>
          </a:prstGeom>
          <a:noFill/>
          <a:ln w="9525">
            <a:noFill/>
            <a:miter lim="800000"/>
            <a:headEnd/>
            <a:tailEnd/>
          </a:ln>
        </p:spPr>
      </p:pic>
      <p:pic>
        <p:nvPicPr>
          <p:cNvPr id="11" name="Picture 2" descr="C:\Users\B&amp;B\Desktop\aile-cuzdani-haber-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031" y="5063982"/>
            <a:ext cx="1966040" cy="172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2448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10023475" cy="3785652"/>
          </a:xfrm>
          <a:prstGeom prst="rect">
            <a:avLst/>
          </a:prstGeom>
          <a:noFill/>
          <a:ln w="9525">
            <a:noFill/>
            <a:miter lim="800000"/>
            <a:headEnd/>
            <a:tailEnd/>
          </a:ln>
        </p:spPr>
        <p:txBody>
          <a:bodyPr>
            <a:spAutoFit/>
          </a:bodyPr>
          <a:lstStyle/>
          <a:p>
            <a:r>
              <a:rPr lang="tr-TR" sz="2400" b="1" dirty="0">
                <a:solidFill>
                  <a:srgbClr val="008080"/>
                </a:solidFill>
              </a:rPr>
              <a:t>EVLENME MÜRACAATI VE TÖRENİ</a:t>
            </a:r>
          </a:p>
          <a:p>
            <a:pPr algn="just"/>
            <a:endParaRPr lang="tr-TR" sz="2400" dirty="0">
              <a:solidFill>
                <a:srgbClr val="008080"/>
              </a:solidFill>
            </a:endParaRPr>
          </a:p>
          <a:p>
            <a:pPr algn="just"/>
            <a:r>
              <a:rPr lang="tr-TR" sz="2400" dirty="0">
                <a:solidFill>
                  <a:srgbClr val="008080"/>
                </a:solidFill>
              </a:rPr>
              <a:t>	Birbiriyle evlenmek isteyenlerin yapacakları ilk iş evlenme başvurusunda bulunmaktır.</a:t>
            </a:r>
          </a:p>
          <a:p>
            <a:pPr algn="just"/>
            <a:endParaRPr lang="tr-TR" sz="2400" dirty="0">
              <a:solidFill>
                <a:srgbClr val="008080"/>
              </a:solidFill>
            </a:endParaRPr>
          </a:p>
          <a:p>
            <a:pPr algn="just"/>
            <a:r>
              <a:rPr lang="tr-TR" sz="2400" dirty="0">
                <a:solidFill>
                  <a:srgbClr val="008080"/>
                </a:solidFill>
              </a:rPr>
              <a:t>	Evlenecek olan kadın ile erkeğin evlenme sözleşmesinin yapılması sıra­sında bizzat hazır bulunmaları ve iradelerini aynı zamanda birbiri ardından açıklamaları da şarttır. Evlenme töreni sırasında taraf­lardan sadece birisinin iradesini açıklaması sonucunda evlenme gerçekleşmez. Bu durumda evlenme yok hükmündedir.</a:t>
            </a: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grpSp>
        <p:nvGrpSpPr>
          <p:cNvPr id="7" name="32 Grup"/>
          <p:cNvGrpSpPr>
            <a:grpSpLocks/>
          </p:cNvGrpSpPr>
          <p:nvPr/>
        </p:nvGrpSpPr>
        <p:grpSpPr bwMode="auto">
          <a:xfrm>
            <a:off x="10875426" y="549275"/>
            <a:ext cx="1153061" cy="1363114"/>
            <a:chOff x="5856465" y="4334677"/>
            <a:chExt cx="1794207" cy="2042171"/>
          </a:xfrm>
        </p:grpSpPr>
        <p:pic>
          <p:nvPicPr>
            <p:cNvPr id="8" name="Picture 10" descr="Kadın NC-ön"/>
            <p:cNvPicPr>
              <a:picLocks noChangeAspect="1" noChangeArrowheads="1"/>
            </p:cNvPicPr>
            <p:nvPr/>
          </p:nvPicPr>
          <p:blipFill>
            <a:blip r:embed="rId2"/>
            <a:srcRect l="2768" b="2914"/>
            <a:stretch>
              <a:fillRect/>
            </a:stretch>
          </p:blipFill>
          <p:spPr bwMode="auto">
            <a:xfrm>
              <a:off x="5856465" y="4334677"/>
              <a:ext cx="1506357" cy="1826582"/>
            </a:xfrm>
            <a:prstGeom prst="rect">
              <a:avLst/>
            </a:prstGeom>
            <a:noFill/>
            <a:ln w="9525">
              <a:noFill/>
              <a:miter lim="800000"/>
              <a:headEnd/>
              <a:tailEnd/>
            </a:ln>
          </p:spPr>
        </p:pic>
        <p:pic>
          <p:nvPicPr>
            <p:cNvPr id="9" name="Picture 9" descr="Erkek NC-ön"/>
            <p:cNvPicPr>
              <a:picLocks noChangeAspect="1" noChangeArrowheads="1"/>
            </p:cNvPicPr>
            <p:nvPr/>
          </p:nvPicPr>
          <p:blipFill>
            <a:blip r:embed="rId3"/>
            <a:srcRect l="2789" b="838"/>
            <a:stretch>
              <a:fillRect/>
            </a:stretch>
          </p:blipFill>
          <p:spPr bwMode="auto">
            <a:xfrm>
              <a:off x="6156176" y="4550266"/>
              <a:ext cx="1494496" cy="1826582"/>
            </a:xfrm>
            <a:prstGeom prst="rect">
              <a:avLst/>
            </a:prstGeom>
            <a:noFill/>
            <a:ln w="9525">
              <a:noFill/>
              <a:miter lim="800000"/>
              <a:headEnd/>
              <a:tailEnd/>
            </a:ln>
          </p:spPr>
        </p:pic>
      </p:grpSp>
      <p:pic>
        <p:nvPicPr>
          <p:cNvPr id="10" name="İçerik Yer Tutucusu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rot="19520687">
            <a:off x="10290329" y="5779796"/>
            <a:ext cx="1263340" cy="782008"/>
          </a:xfrm>
          <a:prstGeom prst="rect">
            <a:avLst/>
          </a:prstGeom>
          <a:noFill/>
          <a:ln w="9525">
            <a:noFill/>
            <a:miter lim="800000"/>
            <a:headEnd/>
            <a:tailEnd/>
          </a:ln>
        </p:spPr>
      </p:pic>
      <p:pic>
        <p:nvPicPr>
          <p:cNvPr id="11" name="Picture 2" descr="C:\Users\B&amp;B\Desktop\aile-cuzdani-haber-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031" y="5063982"/>
            <a:ext cx="1966040" cy="172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0632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10023475" cy="4154984"/>
          </a:xfrm>
          <a:prstGeom prst="rect">
            <a:avLst/>
          </a:prstGeom>
          <a:noFill/>
          <a:ln w="9525">
            <a:noFill/>
            <a:miter lim="800000"/>
            <a:headEnd/>
            <a:tailEnd/>
          </a:ln>
        </p:spPr>
        <p:txBody>
          <a:bodyPr>
            <a:spAutoFit/>
          </a:bodyPr>
          <a:lstStyle/>
          <a:p>
            <a:r>
              <a:rPr lang="tr-TR" sz="2400" b="1" dirty="0">
                <a:solidFill>
                  <a:srgbClr val="008080"/>
                </a:solidFill>
              </a:rPr>
              <a:t>BAŞVURUNUN İNCELENMESİ</a:t>
            </a:r>
          </a:p>
          <a:p>
            <a:endParaRPr lang="tr-TR" sz="2400" b="1" dirty="0">
              <a:solidFill>
                <a:srgbClr val="008080"/>
              </a:solidFill>
            </a:endParaRPr>
          </a:p>
          <a:p>
            <a:pPr algn="just"/>
            <a:r>
              <a:rPr lang="tr-TR" sz="2400" b="1" dirty="0">
                <a:solidFill>
                  <a:srgbClr val="008080"/>
                </a:solidFill>
              </a:rPr>
              <a:t>	</a:t>
            </a:r>
            <a:r>
              <a:rPr lang="tr-TR" sz="2400" dirty="0">
                <a:solidFill>
                  <a:srgbClr val="008080"/>
                </a:solidFill>
              </a:rPr>
              <a:t>Türk Medeni Kanununa göre, evlendirme memuru, evlenme başvurusunu ve buna eklenmesi gereken belgeleri inceler. Başvuruda bir noksanlık görürse bunu tamamlar veya tamamlattırır.</a:t>
            </a:r>
          </a:p>
          <a:p>
            <a:pPr algn="just"/>
            <a:endParaRPr lang="tr-TR" sz="2400" dirty="0">
              <a:solidFill>
                <a:srgbClr val="008080"/>
              </a:solidFill>
            </a:endParaRPr>
          </a:p>
          <a:p>
            <a:pPr algn="just"/>
            <a:r>
              <a:rPr lang="tr-TR" sz="2400" dirty="0">
                <a:solidFill>
                  <a:srgbClr val="008080"/>
                </a:solidFill>
              </a:rPr>
              <a:t>	Evlendirme memuru başvuru sırasında beyanname ile evlenme ehliyet bel­gesi ve nüfus cüzdanı/T.C. Kimlik Kartı karşılaştırılarak, aralarında bir çelişki olup olmadığını karşılaştırdıktan sonra bir farklılık bulunmaması halinde evlenme günü belirlenir. Evlenme günü müracaat tarihinden sonra altı aylık süreyi geçemez.</a:t>
            </a: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grpSp>
        <p:nvGrpSpPr>
          <p:cNvPr id="7" name="32 Grup"/>
          <p:cNvGrpSpPr>
            <a:grpSpLocks/>
          </p:cNvGrpSpPr>
          <p:nvPr/>
        </p:nvGrpSpPr>
        <p:grpSpPr bwMode="auto">
          <a:xfrm>
            <a:off x="10875426" y="549275"/>
            <a:ext cx="1153061" cy="1363114"/>
            <a:chOff x="5856465" y="4334677"/>
            <a:chExt cx="1794207" cy="2042171"/>
          </a:xfrm>
        </p:grpSpPr>
        <p:pic>
          <p:nvPicPr>
            <p:cNvPr id="8" name="Picture 10" descr="Kadın NC-ön"/>
            <p:cNvPicPr>
              <a:picLocks noChangeAspect="1" noChangeArrowheads="1"/>
            </p:cNvPicPr>
            <p:nvPr/>
          </p:nvPicPr>
          <p:blipFill>
            <a:blip r:embed="rId2"/>
            <a:srcRect l="2768" b="2914"/>
            <a:stretch>
              <a:fillRect/>
            </a:stretch>
          </p:blipFill>
          <p:spPr bwMode="auto">
            <a:xfrm>
              <a:off x="5856465" y="4334677"/>
              <a:ext cx="1506357" cy="1826582"/>
            </a:xfrm>
            <a:prstGeom prst="rect">
              <a:avLst/>
            </a:prstGeom>
            <a:noFill/>
            <a:ln w="9525">
              <a:noFill/>
              <a:miter lim="800000"/>
              <a:headEnd/>
              <a:tailEnd/>
            </a:ln>
          </p:spPr>
        </p:pic>
        <p:pic>
          <p:nvPicPr>
            <p:cNvPr id="9" name="Picture 9" descr="Erkek NC-ön"/>
            <p:cNvPicPr>
              <a:picLocks noChangeAspect="1" noChangeArrowheads="1"/>
            </p:cNvPicPr>
            <p:nvPr/>
          </p:nvPicPr>
          <p:blipFill>
            <a:blip r:embed="rId3"/>
            <a:srcRect l="2789" b="838"/>
            <a:stretch>
              <a:fillRect/>
            </a:stretch>
          </p:blipFill>
          <p:spPr bwMode="auto">
            <a:xfrm>
              <a:off x="6156176" y="4550266"/>
              <a:ext cx="1494496" cy="1826582"/>
            </a:xfrm>
            <a:prstGeom prst="rect">
              <a:avLst/>
            </a:prstGeom>
            <a:noFill/>
            <a:ln w="9525">
              <a:noFill/>
              <a:miter lim="800000"/>
              <a:headEnd/>
              <a:tailEnd/>
            </a:ln>
          </p:spPr>
        </p:pic>
      </p:grpSp>
      <p:pic>
        <p:nvPicPr>
          <p:cNvPr id="10" name="İçerik Yer Tutucusu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rot="19520687">
            <a:off x="10290329" y="5779796"/>
            <a:ext cx="1263340" cy="782008"/>
          </a:xfrm>
          <a:prstGeom prst="rect">
            <a:avLst/>
          </a:prstGeom>
          <a:noFill/>
          <a:ln w="9525">
            <a:noFill/>
            <a:miter lim="800000"/>
            <a:headEnd/>
            <a:tailEnd/>
          </a:ln>
        </p:spPr>
      </p:pic>
      <p:pic>
        <p:nvPicPr>
          <p:cNvPr id="11" name="Picture 2" descr="C:\Users\B&amp;B\Desktop\aile-cuzdani-haber-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031" y="5063982"/>
            <a:ext cx="1966040" cy="172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224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10023475" cy="4893647"/>
          </a:xfrm>
          <a:prstGeom prst="rect">
            <a:avLst/>
          </a:prstGeom>
          <a:noFill/>
          <a:ln w="9525">
            <a:noFill/>
            <a:miter lim="800000"/>
            <a:headEnd/>
            <a:tailEnd/>
          </a:ln>
        </p:spPr>
        <p:txBody>
          <a:bodyPr>
            <a:spAutoFit/>
          </a:bodyPr>
          <a:lstStyle/>
          <a:p>
            <a:r>
              <a:rPr lang="tr-TR" sz="2400" b="1" dirty="0">
                <a:solidFill>
                  <a:srgbClr val="008080"/>
                </a:solidFill>
              </a:rPr>
              <a:t>MÜRACAAT SIRASINDA YAPILACAK İŞLEMLER VE İNCELEME</a:t>
            </a:r>
          </a:p>
          <a:p>
            <a:endParaRPr lang="tr-TR" sz="2400" b="1" dirty="0">
              <a:solidFill>
                <a:srgbClr val="008080"/>
              </a:solidFill>
            </a:endParaRPr>
          </a:p>
          <a:p>
            <a:pPr algn="just"/>
            <a:r>
              <a:rPr lang="tr-TR" sz="2400" dirty="0">
                <a:solidFill>
                  <a:srgbClr val="008080"/>
                </a:solidFill>
              </a:rPr>
              <a:t>	Evlendirme memuru, evlenme talebine dair beyannamenin usulüne göre doldurulup imza edilip edilmediğini, evlenme ehliyet belgesi ile nüfus cüzdanı/T.C. Kimlik Kartı arasında bir fark olup olmadığını, bir fark varsa bu farklılığın şahısta hataya se­bebiyet verecek nitelikte olup olmadığını, yaşlarının küçüklüğü veya kısıtlama sebebiyle ana, baba veya vasinin rızası ya da hakimin izninin zorunlu olduğu du­rumlarda rızanın veya hakim izninin, rıza belgesi vasi tarafından imzalanmışsa vasi tayinine dair mahkeme kararının bulunup bulunmadığını kontrol eder, varsa eksiklikleri tamamlar veya tamamlatır ve beyannamenin kaydını yaparak tarafla­ra müracaat sırasına göre evlenmenin yapılacağı gün ve saati bildirir.</a:t>
            </a: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grpSp>
        <p:nvGrpSpPr>
          <p:cNvPr id="7" name="32 Grup"/>
          <p:cNvGrpSpPr>
            <a:grpSpLocks/>
          </p:cNvGrpSpPr>
          <p:nvPr/>
        </p:nvGrpSpPr>
        <p:grpSpPr bwMode="auto">
          <a:xfrm>
            <a:off x="10875426" y="549275"/>
            <a:ext cx="1153061" cy="1363114"/>
            <a:chOff x="5856465" y="4334677"/>
            <a:chExt cx="1794207" cy="2042171"/>
          </a:xfrm>
        </p:grpSpPr>
        <p:pic>
          <p:nvPicPr>
            <p:cNvPr id="8" name="Picture 10" descr="Kadın NC-ön"/>
            <p:cNvPicPr>
              <a:picLocks noChangeAspect="1" noChangeArrowheads="1"/>
            </p:cNvPicPr>
            <p:nvPr/>
          </p:nvPicPr>
          <p:blipFill>
            <a:blip r:embed="rId2"/>
            <a:srcRect l="2768" b="2914"/>
            <a:stretch>
              <a:fillRect/>
            </a:stretch>
          </p:blipFill>
          <p:spPr bwMode="auto">
            <a:xfrm>
              <a:off x="5856465" y="4334677"/>
              <a:ext cx="1506357" cy="1826582"/>
            </a:xfrm>
            <a:prstGeom prst="rect">
              <a:avLst/>
            </a:prstGeom>
            <a:noFill/>
            <a:ln w="9525">
              <a:noFill/>
              <a:miter lim="800000"/>
              <a:headEnd/>
              <a:tailEnd/>
            </a:ln>
          </p:spPr>
        </p:pic>
        <p:pic>
          <p:nvPicPr>
            <p:cNvPr id="9" name="Picture 9" descr="Erkek NC-ön"/>
            <p:cNvPicPr>
              <a:picLocks noChangeAspect="1" noChangeArrowheads="1"/>
            </p:cNvPicPr>
            <p:nvPr/>
          </p:nvPicPr>
          <p:blipFill>
            <a:blip r:embed="rId3"/>
            <a:srcRect l="2789" b="838"/>
            <a:stretch>
              <a:fillRect/>
            </a:stretch>
          </p:blipFill>
          <p:spPr bwMode="auto">
            <a:xfrm>
              <a:off x="6156176" y="4550266"/>
              <a:ext cx="1494496" cy="1826582"/>
            </a:xfrm>
            <a:prstGeom prst="rect">
              <a:avLst/>
            </a:prstGeom>
            <a:noFill/>
            <a:ln w="9525">
              <a:noFill/>
              <a:miter lim="800000"/>
              <a:headEnd/>
              <a:tailEnd/>
            </a:ln>
          </p:spPr>
        </p:pic>
      </p:grpSp>
      <p:pic>
        <p:nvPicPr>
          <p:cNvPr id="10" name="İçerik Yer Tutucusu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rot="19520687">
            <a:off x="10290329" y="5779796"/>
            <a:ext cx="1263340" cy="782008"/>
          </a:xfrm>
          <a:prstGeom prst="rect">
            <a:avLst/>
          </a:prstGeom>
          <a:noFill/>
          <a:ln w="9525">
            <a:noFill/>
            <a:miter lim="800000"/>
            <a:headEnd/>
            <a:tailEnd/>
          </a:ln>
        </p:spPr>
      </p:pic>
    </p:spTree>
    <p:extLst>
      <p:ext uri="{BB962C8B-B14F-4D97-AF65-F5344CB8AC3E}">
        <p14:creationId xmlns:p14="http://schemas.microsoft.com/office/powerpoint/2010/main" val="28153786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10023475" cy="4893647"/>
          </a:xfrm>
          <a:prstGeom prst="rect">
            <a:avLst/>
          </a:prstGeom>
          <a:noFill/>
          <a:ln w="9525">
            <a:noFill/>
            <a:miter lim="800000"/>
            <a:headEnd/>
            <a:tailEnd/>
          </a:ln>
        </p:spPr>
        <p:txBody>
          <a:bodyPr>
            <a:spAutoFit/>
          </a:bodyPr>
          <a:lstStyle/>
          <a:p>
            <a:r>
              <a:rPr lang="tr-TR" sz="2400" b="1" dirty="0">
                <a:solidFill>
                  <a:srgbClr val="008080"/>
                </a:solidFill>
              </a:rPr>
              <a:t>EVLENDİRME MEMURUNUN GÖREV, YETKİ VE SORUMLULUKLARI</a:t>
            </a:r>
          </a:p>
          <a:p>
            <a:endParaRPr lang="tr-TR" sz="2400" b="1" dirty="0">
              <a:solidFill>
                <a:srgbClr val="008080"/>
              </a:solidFill>
            </a:endParaRPr>
          </a:p>
          <a:p>
            <a:r>
              <a:rPr lang="tr-TR" sz="2400" dirty="0">
                <a:solidFill>
                  <a:srgbClr val="008080"/>
                </a:solidFill>
              </a:rPr>
              <a:t>Evlendirme memurunun görev, yetki ve sorumlulukları arasında;</a:t>
            </a:r>
          </a:p>
          <a:p>
            <a:endParaRPr lang="tr-TR" sz="2400" b="1" dirty="0">
              <a:solidFill>
                <a:srgbClr val="008080"/>
              </a:solidFill>
            </a:endParaRPr>
          </a:p>
          <a:p>
            <a:r>
              <a:rPr lang="tr-TR" sz="2400" b="1" dirty="0">
                <a:solidFill>
                  <a:srgbClr val="008080"/>
                </a:solidFill>
              </a:rPr>
              <a:t>- Evlenme başvurularını kabul etmek</a:t>
            </a:r>
          </a:p>
          <a:p>
            <a:r>
              <a:rPr lang="tr-TR" sz="2400" b="1" dirty="0">
                <a:solidFill>
                  <a:srgbClr val="008080"/>
                </a:solidFill>
              </a:rPr>
              <a:t>- Evlenme dosyasını hazırlamak</a:t>
            </a:r>
          </a:p>
          <a:p>
            <a:r>
              <a:rPr lang="tr-TR" sz="2400" b="1" dirty="0">
                <a:solidFill>
                  <a:srgbClr val="008080"/>
                </a:solidFill>
              </a:rPr>
              <a:t>- Evlenmeyi yapmak</a:t>
            </a:r>
          </a:p>
          <a:p>
            <a:r>
              <a:rPr lang="tr-TR" sz="2400" b="1" dirty="0">
                <a:solidFill>
                  <a:srgbClr val="008080"/>
                </a:solidFill>
              </a:rPr>
              <a:t>- Aile cüzdanını düzenlemek</a:t>
            </a:r>
          </a:p>
          <a:p>
            <a:r>
              <a:rPr lang="tr-TR" sz="2400" b="1" dirty="0">
                <a:solidFill>
                  <a:srgbClr val="008080"/>
                </a:solidFill>
              </a:rPr>
              <a:t>- Evlenme bildirimi düzenleyerek evlenmeyi nüfus müdürlüğüne bildirmek</a:t>
            </a:r>
          </a:p>
          <a:p>
            <a:r>
              <a:rPr lang="tr-TR" sz="2400" b="1" dirty="0">
                <a:solidFill>
                  <a:srgbClr val="008080"/>
                </a:solidFill>
              </a:rPr>
              <a:t>- Evlenme kütüğü, evlenme dosyası ve evlenme bildirimlerini korumak </a:t>
            </a:r>
          </a:p>
          <a:p>
            <a:r>
              <a:rPr lang="tr-TR" sz="2400" dirty="0">
                <a:solidFill>
                  <a:srgbClr val="008080"/>
                </a:solidFill>
              </a:rPr>
              <a:t>Hususları bulunmaktadır.</a:t>
            </a: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grpSp>
        <p:nvGrpSpPr>
          <p:cNvPr id="7" name="32 Grup"/>
          <p:cNvGrpSpPr>
            <a:grpSpLocks/>
          </p:cNvGrpSpPr>
          <p:nvPr/>
        </p:nvGrpSpPr>
        <p:grpSpPr bwMode="auto">
          <a:xfrm>
            <a:off x="10875426" y="549275"/>
            <a:ext cx="1153061" cy="1363114"/>
            <a:chOff x="5856465" y="4334677"/>
            <a:chExt cx="1794207" cy="2042171"/>
          </a:xfrm>
        </p:grpSpPr>
        <p:pic>
          <p:nvPicPr>
            <p:cNvPr id="8" name="Picture 10" descr="Kadın NC-ön"/>
            <p:cNvPicPr>
              <a:picLocks noChangeAspect="1" noChangeArrowheads="1"/>
            </p:cNvPicPr>
            <p:nvPr/>
          </p:nvPicPr>
          <p:blipFill>
            <a:blip r:embed="rId2"/>
            <a:srcRect l="2768" b="2914"/>
            <a:stretch>
              <a:fillRect/>
            </a:stretch>
          </p:blipFill>
          <p:spPr bwMode="auto">
            <a:xfrm>
              <a:off x="5856465" y="4334677"/>
              <a:ext cx="1506357" cy="1826582"/>
            </a:xfrm>
            <a:prstGeom prst="rect">
              <a:avLst/>
            </a:prstGeom>
            <a:noFill/>
            <a:ln w="9525">
              <a:noFill/>
              <a:miter lim="800000"/>
              <a:headEnd/>
              <a:tailEnd/>
            </a:ln>
          </p:spPr>
        </p:pic>
        <p:pic>
          <p:nvPicPr>
            <p:cNvPr id="9" name="Picture 9" descr="Erkek NC-ön"/>
            <p:cNvPicPr>
              <a:picLocks noChangeAspect="1" noChangeArrowheads="1"/>
            </p:cNvPicPr>
            <p:nvPr/>
          </p:nvPicPr>
          <p:blipFill>
            <a:blip r:embed="rId3"/>
            <a:srcRect l="2789" b="838"/>
            <a:stretch>
              <a:fillRect/>
            </a:stretch>
          </p:blipFill>
          <p:spPr bwMode="auto">
            <a:xfrm>
              <a:off x="6156176" y="4550266"/>
              <a:ext cx="1494496" cy="1826582"/>
            </a:xfrm>
            <a:prstGeom prst="rect">
              <a:avLst/>
            </a:prstGeom>
            <a:noFill/>
            <a:ln w="9525">
              <a:noFill/>
              <a:miter lim="800000"/>
              <a:headEnd/>
              <a:tailEnd/>
            </a:ln>
          </p:spPr>
        </p:pic>
      </p:grpSp>
      <p:pic>
        <p:nvPicPr>
          <p:cNvPr id="10" name="İçerik Yer Tutucusu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rot="19520687">
            <a:off x="10290329" y="5779796"/>
            <a:ext cx="1263340" cy="782008"/>
          </a:xfrm>
          <a:prstGeom prst="rect">
            <a:avLst/>
          </a:prstGeom>
          <a:noFill/>
          <a:ln w="9525">
            <a:noFill/>
            <a:miter lim="800000"/>
            <a:headEnd/>
            <a:tailEnd/>
          </a:ln>
        </p:spPr>
      </p:pic>
    </p:spTree>
    <p:extLst>
      <p:ext uri="{BB962C8B-B14F-4D97-AF65-F5344CB8AC3E}">
        <p14:creationId xmlns:p14="http://schemas.microsoft.com/office/powerpoint/2010/main" val="3633366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10023475" cy="4524315"/>
          </a:xfrm>
          <a:prstGeom prst="rect">
            <a:avLst/>
          </a:prstGeom>
          <a:noFill/>
          <a:ln w="9525">
            <a:noFill/>
            <a:miter lim="800000"/>
            <a:headEnd/>
            <a:tailEnd/>
          </a:ln>
        </p:spPr>
        <p:txBody>
          <a:bodyPr>
            <a:spAutoFit/>
          </a:bodyPr>
          <a:lstStyle/>
          <a:p>
            <a:r>
              <a:rPr lang="tr-TR" sz="2400" b="1" dirty="0">
                <a:solidFill>
                  <a:srgbClr val="008080"/>
                </a:solidFill>
              </a:rPr>
              <a:t>EVLENME İZİN BELGESİ</a:t>
            </a:r>
          </a:p>
          <a:p>
            <a:endParaRPr lang="tr-TR" sz="2400" b="1" dirty="0">
              <a:solidFill>
                <a:srgbClr val="008080"/>
              </a:solidFill>
            </a:endParaRPr>
          </a:p>
          <a:p>
            <a:pPr algn="just"/>
            <a:r>
              <a:rPr lang="tr-TR" sz="2400" b="1" dirty="0">
                <a:solidFill>
                  <a:srgbClr val="008080"/>
                </a:solidFill>
              </a:rPr>
              <a:t>	</a:t>
            </a:r>
            <a:r>
              <a:rPr lang="tr-TR" sz="2400" dirty="0">
                <a:solidFill>
                  <a:srgbClr val="008080"/>
                </a:solidFill>
              </a:rPr>
              <a:t>Evlenme başvurusu işlemlerini tamamlayan kişiler başka bir evlendirme memurluğunda evlenmek istedikleri takdirde beyanname iki örnek düzenlenir ve beyannamenin evlenme iznine ilişkin bölümü de doldurulmak suretiyle ta­raflara verilir.</a:t>
            </a:r>
          </a:p>
          <a:p>
            <a:pPr algn="just"/>
            <a:endParaRPr lang="tr-TR" sz="2400" dirty="0">
              <a:solidFill>
                <a:srgbClr val="008080"/>
              </a:solidFill>
            </a:endParaRPr>
          </a:p>
          <a:p>
            <a:pPr algn="just"/>
            <a:r>
              <a:rPr lang="tr-TR" sz="2400" dirty="0">
                <a:solidFill>
                  <a:srgbClr val="008080"/>
                </a:solidFill>
              </a:rPr>
              <a:t>	Kişiler belge ile yurt içinde veya yurt dışında evlendirmeye yetkili Türk makamları önünde başkaca bir belgeye gerek olmadan evlenebilirler. Ancak böyle bir belge evlendirme memurluğuna verildiğinde, fotoğraflı nüfus cüz­danı/T.C. Kimlik Kartı ile evlenme kütüğüne yapıştırılmak üzere vesikalık fotoğraf verilmesi şarttır. </a:t>
            </a: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grpSp>
        <p:nvGrpSpPr>
          <p:cNvPr id="7" name="32 Grup"/>
          <p:cNvGrpSpPr>
            <a:grpSpLocks/>
          </p:cNvGrpSpPr>
          <p:nvPr/>
        </p:nvGrpSpPr>
        <p:grpSpPr bwMode="auto">
          <a:xfrm>
            <a:off x="10875426" y="549275"/>
            <a:ext cx="1153061" cy="1363114"/>
            <a:chOff x="5856465" y="4334677"/>
            <a:chExt cx="1794207" cy="2042171"/>
          </a:xfrm>
        </p:grpSpPr>
        <p:pic>
          <p:nvPicPr>
            <p:cNvPr id="8" name="Picture 10" descr="Kadın NC-ön"/>
            <p:cNvPicPr>
              <a:picLocks noChangeAspect="1" noChangeArrowheads="1"/>
            </p:cNvPicPr>
            <p:nvPr/>
          </p:nvPicPr>
          <p:blipFill>
            <a:blip r:embed="rId2"/>
            <a:srcRect l="2768" b="2914"/>
            <a:stretch>
              <a:fillRect/>
            </a:stretch>
          </p:blipFill>
          <p:spPr bwMode="auto">
            <a:xfrm>
              <a:off x="5856465" y="4334677"/>
              <a:ext cx="1506357" cy="1826582"/>
            </a:xfrm>
            <a:prstGeom prst="rect">
              <a:avLst/>
            </a:prstGeom>
            <a:noFill/>
            <a:ln w="9525">
              <a:noFill/>
              <a:miter lim="800000"/>
              <a:headEnd/>
              <a:tailEnd/>
            </a:ln>
          </p:spPr>
        </p:pic>
        <p:pic>
          <p:nvPicPr>
            <p:cNvPr id="9" name="Picture 9" descr="Erkek NC-ön"/>
            <p:cNvPicPr>
              <a:picLocks noChangeAspect="1" noChangeArrowheads="1"/>
            </p:cNvPicPr>
            <p:nvPr/>
          </p:nvPicPr>
          <p:blipFill>
            <a:blip r:embed="rId3"/>
            <a:srcRect l="2789" b="838"/>
            <a:stretch>
              <a:fillRect/>
            </a:stretch>
          </p:blipFill>
          <p:spPr bwMode="auto">
            <a:xfrm>
              <a:off x="6156176" y="4550266"/>
              <a:ext cx="1494496" cy="1826582"/>
            </a:xfrm>
            <a:prstGeom prst="rect">
              <a:avLst/>
            </a:prstGeom>
            <a:noFill/>
            <a:ln w="9525">
              <a:noFill/>
              <a:miter lim="800000"/>
              <a:headEnd/>
              <a:tailEnd/>
            </a:ln>
          </p:spPr>
        </p:pic>
      </p:grpSp>
      <p:pic>
        <p:nvPicPr>
          <p:cNvPr id="10" name="İçerik Yer Tutucusu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rot="19520687">
            <a:off x="10290329" y="5779796"/>
            <a:ext cx="1263340" cy="782008"/>
          </a:xfrm>
          <a:prstGeom prst="rect">
            <a:avLst/>
          </a:prstGeom>
          <a:noFill/>
          <a:ln w="9525">
            <a:noFill/>
            <a:miter lim="800000"/>
            <a:headEnd/>
            <a:tailEnd/>
          </a:ln>
        </p:spPr>
      </p:pic>
      <p:pic>
        <p:nvPicPr>
          <p:cNvPr id="11" name="Picture 2" descr="C:\Users\B&amp;B\Desktop\aile-cuzdani-haber-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031" y="5063982"/>
            <a:ext cx="1966040" cy="172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5760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10023475" cy="3046988"/>
          </a:xfrm>
          <a:prstGeom prst="rect">
            <a:avLst/>
          </a:prstGeom>
          <a:noFill/>
          <a:ln w="9525">
            <a:noFill/>
            <a:miter lim="800000"/>
            <a:headEnd/>
            <a:tailEnd/>
          </a:ln>
        </p:spPr>
        <p:txBody>
          <a:bodyPr>
            <a:spAutoFit/>
          </a:bodyPr>
          <a:lstStyle/>
          <a:p>
            <a:r>
              <a:rPr lang="tr-TR" sz="2400" b="1" dirty="0">
                <a:solidFill>
                  <a:srgbClr val="008080"/>
                </a:solidFill>
              </a:rPr>
              <a:t>EVLENME İZİN BELGESİ</a:t>
            </a:r>
          </a:p>
          <a:p>
            <a:endParaRPr lang="tr-TR" sz="2400" b="1" dirty="0">
              <a:solidFill>
                <a:srgbClr val="008080"/>
              </a:solidFill>
            </a:endParaRPr>
          </a:p>
          <a:p>
            <a:pPr algn="just"/>
            <a:r>
              <a:rPr lang="tr-TR" sz="2400" b="1" dirty="0">
                <a:solidFill>
                  <a:srgbClr val="008080"/>
                </a:solidFill>
              </a:rPr>
              <a:t>	</a:t>
            </a:r>
            <a:r>
              <a:rPr lang="tr-TR" sz="2400" dirty="0">
                <a:solidFill>
                  <a:srgbClr val="008080"/>
                </a:solidFill>
              </a:rPr>
              <a:t>Evlenme izninin geçerlik süresi düzenlenme tarihinden itibaren 6 aydır. Süresi dolan evlenme izin belgesi ile evlenme yapılamaz</a:t>
            </a:r>
          </a:p>
          <a:p>
            <a:pPr algn="just"/>
            <a:endParaRPr lang="tr-TR" sz="2400" dirty="0">
              <a:solidFill>
                <a:srgbClr val="008080"/>
              </a:solidFill>
            </a:endParaRPr>
          </a:p>
          <a:p>
            <a:pPr algn="just"/>
            <a:r>
              <a:rPr lang="tr-TR" sz="2400" dirty="0" smtClean="0">
                <a:solidFill>
                  <a:srgbClr val="008080"/>
                </a:solidFill>
              </a:rPr>
              <a:t>	Evlenme </a:t>
            </a:r>
            <a:r>
              <a:rPr lang="tr-TR" sz="2400" dirty="0">
                <a:solidFill>
                  <a:srgbClr val="008080"/>
                </a:solidFill>
              </a:rPr>
              <a:t>İzni ile Evlenme yapan evlendirme memurluğu 15 gün içerisinde evlenme işlemin yapıldığını yazılı olarak evlenme iznini veren evlenme memurluğuna bildirir.</a:t>
            </a: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grpSp>
        <p:nvGrpSpPr>
          <p:cNvPr id="7" name="32 Grup"/>
          <p:cNvGrpSpPr>
            <a:grpSpLocks/>
          </p:cNvGrpSpPr>
          <p:nvPr/>
        </p:nvGrpSpPr>
        <p:grpSpPr bwMode="auto">
          <a:xfrm>
            <a:off x="10875426" y="549275"/>
            <a:ext cx="1153061" cy="1363114"/>
            <a:chOff x="5856465" y="4334677"/>
            <a:chExt cx="1794207" cy="2042171"/>
          </a:xfrm>
        </p:grpSpPr>
        <p:pic>
          <p:nvPicPr>
            <p:cNvPr id="8" name="Picture 10" descr="Kadın NC-ön"/>
            <p:cNvPicPr>
              <a:picLocks noChangeAspect="1" noChangeArrowheads="1"/>
            </p:cNvPicPr>
            <p:nvPr/>
          </p:nvPicPr>
          <p:blipFill>
            <a:blip r:embed="rId2"/>
            <a:srcRect l="2768" b="2914"/>
            <a:stretch>
              <a:fillRect/>
            </a:stretch>
          </p:blipFill>
          <p:spPr bwMode="auto">
            <a:xfrm>
              <a:off x="5856465" y="4334677"/>
              <a:ext cx="1506357" cy="1826582"/>
            </a:xfrm>
            <a:prstGeom prst="rect">
              <a:avLst/>
            </a:prstGeom>
            <a:noFill/>
            <a:ln w="9525">
              <a:noFill/>
              <a:miter lim="800000"/>
              <a:headEnd/>
              <a:tailEnd/>
            </a:ln>
          </p:spPr>
        </p:pic>
        <p:pic>
          <p:nvPicPr>
            <p:cNvPr id="9" name="Picture 9" descr="Erkek NC-ön"/>
            <p:cNvPicPr>
              <a:picLocks noChangeAspect="1" noChangeArrowheads="1"/>
            </p:cNvPicPr>
            <p:nvPr/>
          </p:nvPicPr>
          <p:blipFill>
            <a:blip r:embed="rId3"/>
            <a:srcRect l="2789" b="838"/>
            <a:stretch>
              <a:fillRect/>
            </a:stretch>
          </p:blipFill>
          <p:spPr bwMode="auto">
            <a:xfrm>
              <a:off x="6156176" y="4550266"/>
              <a:ext cx="1494496" cy="1826582"/>
            </a:xfrm>
            <a:prstGeom prst="rect">
              <a:avLst/>
            </a:prstGeom>
            <a:noFill/>
            <a:ln w="9525">
              <a:noFill/>
              <a:miter lim="800000"/>
              <a:headEnd/>
              <a:tailEnd/>
            </a:ln>
          </p:spPr>
        </p:pic>
      </p:grpSp>
      <p:pic>
        <p:nvPicPr>
          <p:cNvPr id="10" name="İçerik Yer Tutucusu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rot="19520687">
            <a:off x="10290329" y="5779796"/>
            <a:ext cx="1263340" cy="782008"/>
          </a:xfrm>
          <a:prstGeom prst="rect">
            <a:avLst/>
          </a:prstGeom>
          <a:noFill/>
          <a:ln w="9525">
            <a:noFill/>
            <a:miter lim="800000"/>
            <a:headEnd/>
            <a:tailEnd/>
          </a:ln>
        </p:spPr>
      </p:pic>
      <p:pic>
        <p:nvPicPr>
          <p:cNvPr id="11" name="Picture 2" descr="C:\Users\B&amp;B\Desktop\aile-cuzdani-haber-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031" y="5063982"/>
            <a:ext cx="1966040" cy="172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7260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10023475" cy="3785652"/>
          </a:xfrm>
          <a:prstGeom prst="rect">
            <a:avLst/>
          </a:prstGeom>
          <a:noFill/>
          <a:ln w="9525">
            <a:noFill/>
            <a:miter lim="800000"/>
            <a:headEnd/>
            <a:tailEnd/>
          </a:ln>
        </p:spPr>
        <p:txBody>
          <a:bodyPr>
            <a:spAutoFit/>
          </a:bodyPr>
          <a:lstStyle/>
          <a:p>
            <a:r>
              <a:rPr lang="tr-TR" sz="2400" b="1" dirty="0" smtClean="0">
                <a:solidFill>
                  <a:srgbClr val="008080"/>
                </a:solidFill>
              </a:rPr>
              <a:t>EVLENMENİN </a:t>
            </a:r>
            <a:r>
              <a:rPr lang="tr-TR" sz="2400" b="1" dirty="0">
                <a:solidFill>
                  <a:srgbClr val="008080"/>
                </a:solidFill>
              </a:rPr>
              <a:t>REDDİ</a:t>
            </a:r>
          </a:p>
          <a:p>
            <a:endParaRPr lang="tr-TR" sz="2400" b="1" dirty="0">
              <a:solidFill>
                <a:srgbClr val="008080"/>
              </a:solidFill>
            </a:endParaRPr>
          </a:p>
          <a:p>
            <a:pPr algn="just"/>
            <a:r>
              <a:rPr lang="tr-TR" sz="2400" b="1" dirty="0">
                <a:solidFill>
                  <a:srgbClr val="008080"/>
                </a:solidFill>
              </a:rPr>
              <a:t>	</a:t>
            </a:r>
            <a:r>
              <a:rPr lang="tr-TR" sz="2400" dirty="0">
                <a:solidFill>
                  <a:srgbClr val="008080"/>
                </a:solidFill>
              </a:rPr>
              <a:t>Evlendirme memuru, dosyayı incelemesi sonucunda; Evlendirme Yönetmeliğinin 15’inci maddede sayılmış bulunan evlenme manilerinden herhangi birini tespit ettiği takdirde evlenme yapmayı reddeder. Bu hususu gerekçeli ve yazılı olarak taraflara derhal duyurur. Taraflarca tespit edilen evlenme manisinin mevcut olmadığı belgelerle ispatlanmadığı sürece evlenme yapılamaz. Evlenme manii, nüfus kütüklerindeki bir işlem eksikliği sebebiyle ortaya çıkmışsa, bu eksiklik tamamlanmadıkça evlenme yapılamaz.” hükmü getirilmiştir.</a:t>
            </a: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grpSp>
        <p:nvGrpSpPr>
          <p:cNvPr id="7" name="32 Grup"/>
          <p:cNvGrpSpPr>
            <a:grpSpLocks/>
          </p:cNvGrpSpPr>
          <p:nvPr/>
        </p:nvGrpSpPr>
        <p:grpSpPr bwMode="auto">
          <a:xfrm>
            <a:off x="10875426" y="549275"/>
            <a:ext cx="1153061" cy="1363114"/>
            <a:chOff x="5856465" y="4334677"/>
            <a:chExt cx="1794207" cy="2042171"/>
          </a:xfrm>
        </p:grpSpPr>
        <p:pic>
          <p:nvPicPr>
            <p:cNvPr id="8" name="Picture 10" descr="Kadın NC-ön"/>
            <p:cNvPicPr>
              <a:picLocks noChangeAspect="1" noChangeArrowheads="1"/>
            </p:cNvPicPr>
            <p:nvPr/>
          </p:nvPicPr>
          <p:blipFill>
            <a:blip r:embed="rId2"/>
            <a:srcRect l="2768" b="2914"/>
            <a:stretch>
              <a:fillRect/>
            </a:stretch>
          </p:blipFill>
          <p:spPr bwMode="auto">
            <a:xfrm>
              <a:off x="5856465" y="4334677"/>
              <a:ext cx="1506357" cy="1826582"/>
            </a:xfrm>
            <a:prstGeom prst="rect">
              <a:avLst/>
            </a:prstGeom>
            <a:noFill/>
            <a:ln w="9525">
              <a:noFill/>
              <a:miter lim="800000"/>
              <a:headEnd/>
              <a:tailEnd/>
            </a:ln>
          </p:spPr>
        </p:pic>
        <p:pic>
          <p:nvPicPr>
            <p:cNvPr id="9" name="Picture 9" descr="Erkek NC-ön"/>
            <p:cNvPicPr>
              <a:picLocks noChangeAspect="1" noChangeArrowheads="1"/>
            </p:cNvPicPr>
            <p:nvPr/>
          </p:nvPicPr>
          <p:blipFill>
            <a:blip r:embed="rId3"/>
            <a:srcRect l="2789" b="838"/>
            <a:stretch>
              <a:fillRect/>
            </a:stretch>
          </p:blipFill>
          <p:spPr bwMode="auto">
            <a:xfrm>
              <a:off x="6156176" y="4550266"/>
              <a:ext cx="1494496" cy="1826582"/>
            </a:xfrm>
            <a:prstGeom prst="rect">
              <a:avLst/>
            </a:prstGeom>
            <a:noFill/>
            <a:ln w="9525">
              <a:noFill/>
              <a:miter lim="800000"/>
              <a:headEnd/>
              <a:tailEnd/>
            </a:ln>
          </p:spPr>
        </p:pic>
      </p:grpSp>
      <p:pic>
        <p:nvPicPr>
          <p:cNvPr id="10" name="İçerik Yer Tutucusu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rot="19520687">
            <a:off x="10290329" y="5779796"/>
            <a:ext cx="1263340" cy="782008"/>
          </a:xfrm>
          <a:prstGeom prst="rect">
            <a:avLst/>
          </a:prstGeom>
          <a:noFill/>
          <a:ln w="9525">
            <a:noFill/>
            <a:miter lim="800000"/>
            <a:headEnd/>
            <a:tailEnd/>
          </a:ln>
        </p:spPr>
      </p:pic>
      <p:pic>
        <p:nvPicPr>
          <p:cNvPr id="11" name="Picture 2" descr="C:\Users\B&amp;B\Desktop\aile-cuzdani-haber-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031" y="5063982"/>
            <a:ext cx="1966040" cy="172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9550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 name="İçerik Yer Tutucusu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rot="19520687">
            <a:off x="10290329" y="5779796"/>
            <a:ext cx="1263340" cy="782008"/>
          </a:xfrm>
          <a:prstGeom prst="rect">
            <a:avLst/>
          </a:prstGeom>
          <a:noFill/>
          <a:ln w="9525">
            <a:noFill/>
            <a:miter lim="800000"/>
            <a:headEnd/>
            <a:tailEnd/>
          </a:ln>
        </p:spPr>
      </p:pic>
      <p:pic>
        <p:nvPicPr>
          <p:cNvPr id="11" name="Picture 2" descr="C:\Users\B&amp;B\Desktop\aile-cuzdani-haber-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31" y="5063982"/>
            <a:ext cx="1966040" cy="1721340"/>
          </a:xfrm>
          <a:prstGeom prst="rect">
            <a:avLst/>
          </a:prstGeom>
          <a:noFill/>
          <a:extLst>
            <a:ext uri="{909E8E84-426E-40DD-AFC4-6F175D3DCCD1}">
              <a14:hiddenFill xmlns:a14="http://schemas.microsoft.com/office/drawing/2010/main">
                <a:solidFill>
                  <a:srgbClr val="FFFFFF"/>
                </a:solidFill>
              </a14:hiddenFill>
            </a:ext>
          </a:extLst>
        </p:spPr>
      </p:pic>
      <p:sp>
        <p:nvSpPr>
          <p:cNvPr id="16385" name="Rectangle 3"/>
          <p:cNvSpPr>
            <a:spLocks noChangeArrowheads="1"/>
          </p:cNvSpPr>
          <p:nvPr/>
        </p:nvSpPr>
        <p:spPr bwMode="auto">
          <a:xfrm>
            <a:off x="898525" y="855663"/>
            <a:ext cx="10023475" cy="5940088"/>
          </a:xfrm>
          <a:prstGeom prst="rect">
            <a:avLst/>
          </a:prstGeom>
          <a:noFill/>
          <a:ln w="9525">
            <a:noFill/>
            <a:miter lim="800000"/>
            <a:headEnd/>
            <a:tailEnd/>
          </a:ln>
        </p:spPr>
        <p:txBody>
          <a:bodyPr>
            <a:spAutoFit/>
          </a:bodyPr>
          <a:lstStyle/>
          <a:p>
            <a:r>
              <a:rPr lang="tr-TR" sz="2000" b="1" dirty="0" smtClean="0">
                <a:solidFill>
                  <a:srgbClr val="008080"/>
                </a:solidFill>
              </a:rPr>
              <a:t>EVLENMENİN </a:t>
            </a:r>
            <a:r>
              <a:rPr lang="tr-TR" sz="2000" b="1" dirty="0">
                <a:solidFill>
                  <a:srgbClr val="008080"/>
                </a:solidFill>
              </a:rPr>
              <a:t>REDDİ</a:t>
            </a:r>
          </a:p>
          <a:p>
            <a:endParaRPr lang="tr-TR" sz="2000" b="1" dirty="0">
              <a:solidFill>
                <a:srgbClr val="008080"/>
              </a:solidFill>
            </a:endParaRPr>
          </a:p>
          <a:p>
            <a:pPr algn="just"/>
            <a:r>
              <a:rPr lang="tr-TR" sz="2000" b="1" dirty="0">
                <a:solidFill>
                  <a:srgbClr val="008080"/>
                </a:solidFill>
              </a:rPr>
              <a:t>	Evlendirme memuru taraflardan birinin;</a:t>
            </a:r>
          </a:p>
          <a:p>
            <a:pPr algn="just"/>
            <a:r>
              <a:rPr lang="tr-TR" sz="2000" b="1" dirty="0">
                <a:solidFill>
                  <a:srgbClr val="008080"/>
                </a:solidFill>
              </a:rPr>
              <a:t>a) 4721 sayılı Türk Medeni Kanununun 129’uncu maddesinde belirtilen “Üstsoy ile altsoy arasında; kardeşler arasında; amca, dayı, hala ve teyze ile yeğenleri arasında; Kayın hısımlığı meydana getirmiş olan evlilik sona ermiş olsa bile, eşlerden biri ile diğerinin üstsoyu veya altsoyu arasında; evlât edinen ile evlâtlığın veya bunlardan biri ile diğerinin altsoyu ve eşi arasında. “hısımlık bulunması</a:t>
            </a:r>
          </a:p>
          <a:p>
            <a:pPr algn="just"/>
            <a:r>
              <a:rPr lang="tr-TR" sz="2000" b="1" dirty="0">
                <a:solidFill>
                  <a:srgbClr val="008080"/>
                </a:solidFill>
              </a:rPr>
              <a:t>b) Evli olması</a:t>
            </a:r>
          </a:p>
          <a:p>
            <a:pPr algn="just"/>
            <a:r>
              <a:rPr lang="tr-TR" sz="2000" b="1" dirty="0">
                <a:solidFill>
                  <a:srgbClr val="008080"/>
                </a:solidFill>
              </a:rPr>
              <a:t>c) Kadın için kanuni bekleme süresinin dolmamış olması</a:t>
            </a:r>
          </a:p>
          <a:p>
            <a:pPr algn="just"/>
            <a:r>
              <a:rPr lang="tr-TR" sz="2000" b="1" dirty="0">
                <a:solidFill>
                  <a:srgbClr val="008080"/>
                </a:solidFill>
              </a:rPr>
              <a:t>d) Gaip olan kişinin eşi evliliğin feshine ilişkin karar alamamış bulunması</a:t>
            </a:r>
          </a:p>
          <a:p>
            <a:pPr algn="just"/>
            <a:r>
              <a:rPr lang="tr-TR" sz="2000" b="1" dirty="0">
                <a:solidFill>
                  <a:srgbClr val="008080"/>
                </a:solidFill>
              </a:rPr>
              <a:t>e) Sağlık raporunun / Resmi sağlık kurulu raporunun bulunmaması</a:t>
            </a:r>
          </a:p>
          <a:p>
            <a:pPr algn="just"/>
            <a:r>
              <a:rPr lang="tr-TR" sz="2000" b="1" dirty="0">
                <a:solidFill>
                  <a:srgbClr val="008080"/>
                </a:solidFill>
              </a:rPr>
              <a:t>f) Durumlarından birinin varlığı halinde evlenme yapmayı reddeder ve bu durumu yazılı olarak ilgilere tebliğ eder.</a:t>
            </a:r>
          </a:p>
          <a:p>
            <a:pPr algn="just"/>
            <a:r>
              <a:rPr lang="tr-TR" sz="2000" b="1" dirty="0">
                <a:solidFill>
                  <a:srgbClr val="008080"/>
                </a:solidFill>
              </a:rPr>
              <a:t>Taraflarca tespit edilen evlenme manisinin mevcut olmadığı ispatlanmadıkça evlenme yapılamaz. Evlenme manisinin nüfus kütüklerindeki bir maddi hatadan kaynaklanması sebebiyle ortaya çıkmışsa bu maddi hata giderilmedikçe evlenme yapılamaz.</a:t>
            </a:r>
            <a:endParaRPr lang="tr-TR" sz="2000" dirty="0">
              <a:solidFill>
                <a:srgbClr val="008080"/>
              </a:solidFill>
            </a:endParaRP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grpSp>
        <p:nvGrpSpPr>
          <p:cNvPr id="7" name="32 Grup"/>
          <p:cNvGrpSpPr>
            <a:grpSpLocks/>
          </p:cNvGrpSpPr>
          <p:nvPr/>
        </p:nvGrpSpPr>
        <p:grpSpPr bwMode="auto">
          <a:xfrm>
            <a:off x="10875426" y="549275"/>
            <a:ext cx="1153061" cy="1363114"/>
            <a:chOff x="5856465" y="4334677"/>
            <a:chExt cx="1794207" cy="2042171"/>
          </a:xfrm>
        </p:grpSpPr>
        <p:pic>
          <p:nvPicPr>
            <p:cNvPr id="8" name="Picture 10" descr="Kadın NC-ön"/>
            <p:cNvPicPr>
              <a:picLocks noChangeAspect="1" noChangeArrowheads="1"/>
            </p:cNvPicPr>
            <p:nvPr/>
          </p:nvPicPr>
          <p:blipFill>
            <a:blip r:embed="rId4"/>
            <a:srcRect l="2768" b="2914"/>
            <a:stretch>
              <a:fillRect/>
            </a:stretch>
          </p:blipFill>
          <p:spPr bwMode="auto">
            <a:xfrm>
              <a:off x="5856465" y="4334677"/>
              <a:ext cx="1506357" cy="1826582"/>
            </a:xfrm>
            <a:prstGeom prst="rect">
              <a:avLst/>
            </a:prstGeom>
            <a:noFill/>
            <a:ln w="9525">
              <a:noFill/>
              <a:miter lim="800000"/>
              <a:headEnd/>
              <a:tailEnd/>
            </a:ln>
          </p:spPr>
        </p:pic>
        <p:pic>
          <p:nvPicPr>
            <p:cNvPr id="9" name="Picture 9" descr="Erkek NC-ön"/>
            <p:cNvPicPr>
              <a:picLocks noChangeAspect="1" noChangeArrowheads="1"/>
            </p:cNvPicPr>
            <p:nvPr/>
          </p:nvPicPr>
          <p:blipFill>
            <a:blip r:embed="rId5"/>
            <a:srcRect l="2789" b="838"/>
            <a:stretch>
              <a:fillRect/>
            </a:stretch>
          </p:blipFill>
          <p:spPr bwMode="auto">
            <a:xfrm>
              <a:off x="6156176" y="4550266"/>
              <a:ext cx="1494496" cy="1826582"/>
            </a:xfrm>
            <a:prstGeom prst="rect">
              <a:avLst/>
            </a:prstGeom>
            <a:noFill/>
            <a:ln w="9525">
              <a:noFill/>
              <a:miter lim="800000"/>
              <a:headEnd/>
              <a:tailEnd/>
            </a:ln>
          </p:spPr>
        </p:pic>
      </p:grpSp>
    </p:spTree>
    <p:extLst>
      <p:ext uri="{BB962C8B-B14F-4D97-AF65-F5344CB8AC3E}">
        <p14:creationId xmlns:p14="http://schemas.microsoft.com/office/powerpoint/2010/main" val="18206983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10023475" cy="3416320"/>
          </a:xfrm>
          <a:prstGeom prst="rect">
            <a:avLst/>
          </a:prstGeom>
          <a:noFill/>
          <a:ln w="9525">
            <a:noFill/>
            <a:miter lim="800000"/>
            <a:headEnd/>
            <a:tailEnd/>
          </a:ln>
        </p:spPr>
        <p:txBody>
          <a:bodyPr>
            <a:spAutoFit/>
          </a:bodyPr>
          <a:lstStyle/>
          <a:p>
            <a:r>
              <a:rPr lang="tr-TR" sz="2400" b="1" dirty="0">
                <a:solidFill>
                  <a:srgbClr val="008080"/>
                </a:solidFill>
              </a:rPr>
              <a:t>EVLENMEYE İTİRAZ, USUL VE SÜRE</a:t>
            </a:r>
          </a:p>
          <a:p>
            <a:endParaRPr lang="tr-TR" sz="2400" b="1" dirty="0">
              <a:solidFill>
                <a:srgbClr val="008080"/>
              </a:solidFill>
            </a:endParaRPr>
          </a:p>
          <a:p>
            <a:pPr algn="just"/>
            <a:r>
              <a:rPr lang="tr-TR" sz="2400" b="1" dirty="0">
                <a:solidFill>
                  <a:srgbClr val="008080"/>
                </a:solidFill>
              </a:rPr>
              <a:t>	</a:t>
            </a:r>
            <a:r>
              <a:rPr lang="tr-TR" sz="2400" dirty="0">
                <a:solidFill>
                  <a:srgbClr val="008080"/>
                </a:solidFill>
              </a:rPr>
              <a:t>Evlenme dosyası hazırlanırken evlenme gününden önceki günün mesai saati bi­timine kadar ilgililerce, tarafların evlenmeye ehil olmadıkları veya evlenme manilerinden birinin bulunduğunu ileri sürerek evlenmenin yapılmasına yazılı olarak itiraz edebilirler.” öngörülmüştür.</a:t>
            </a:r>
          </a:p>
          <a:p>
            <a:pPr algn="just"/>
            <a:endParaRPr lang="tr-TR" sz="2400" dirty="0">
              <a:solidFill>
                <a:srgbClr val="008080"/>
              </a:solidFill>
            </a:endParaRPr>
          </a:p>
          <a:p>
            <a:pPr algn="just"/>
            <a:r>
              <a:rPr lang="tr-TR" sz="2400" dirty="0">
                <a:solidFill>
                  <a:srgbClr val="008080"/>
                </a:solidFill>
              </a:rPr>
              <a:t>	Bu neden ile evlenme başvurusundan itibaren 24 saat geçmedikçe evlenme yapılamaz.</a:t>
            </a: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grpSp>
        <p:nvGrpSpPr>
          <p:cNvPr id="7" name="32 Grup"/>
          <p:cNvGrpSpPr>
            <a:grpSpLocks/>
          </p:cNvGrpSpPr>
          <p:nvPr/>
        </p:nvGrpSpPr>
        <p:grpSpPr bwMode="auto">
          <a:xfrm>
            <a:off x="10875426" y="549275"/>
            <a:ext cx="1153061" cy="1363114"/>
            <a:chOff x="5856465" y="4334677"/>
            <a:chExt cx="1794207" cy="2042171"/>
          </a:xfrm>
        </p:grpSpPr>
        <p:pic>
          <p:nvPicPr>
            <p:cNvPr id="8" name="Picture 10" descr="Kadın NC-ön"/>
            <p:cNvPicPr>
              <a:picLocks noChangeAspect="1" noChangeArrowheads="1"/>
            </p:cNvPicPr>
            <p:nvPr/>
          </p:nvPicPr>
          <p:blipFill>
            <a:blip r:embed="rId2"/>
            <a:srcRect l="2768" b="2914"/>
            <a:stretch>
              <a:fillRect/>
            </a:stretch>
          </p:blipFill>
          <p:spPr bwMode="auto">
            <a:xfrm>
              <a:off x="5856465" y="4334677"/>
              <a:ext cx="1506357" cy="1826582"/>
            </a:xfrm>
            <a:prstGeom prst="rect">
              <a:avLst/>
            </a:prstGeom>
            <a:noFill/>
            <a:ln w="9525">
              <a:noFill/>
              <a:miter lim="800000"/>
              <a:headEnd/>
              <a:tailEnd/>
            </a:ln>
          </p:spPr>
        </p:pic>
        <p:pic>
          <p:nvPicPr>
            <p:cNvPr id="9" name="Picture 9" descr="Erkek NC-ön"/>
            <p:cNvPicPr>
              <a:picLocks noChangeAspect="1" noChangeArrowheads="1"/>
            </p:cNvPicPr>
            <p:nvPr/>
          </p:nvPicPr>
          <p:blipFill>
            <a:blip r:embed="rId3"/>
            <a:srcRect l="2789" b="838"/>
            <a:stretch>
              <a:fillRect/>
            </a:stretch>
          </p:blipFill>
          <p:spPr bwMode="auto">
            <a:xfrm>
              <a:off x="6156176" y="4550266"/>
              <a:ext cx="1494496" cy="1826582"/>
            </a:xfrm>
            <a:prstGeom prst="rect">
              <a:avLst/>
            </a:prstGeom>
            <a:noFill/>
            <a:ln w="9525">
              <a:noFill/>
              <a:miter lim="800000"/>
              <a:headEnd/>
              <a:tailEnd/>
            </a:ln>
          </p:spPr>
        </p:pic>
      </p:grpSp>
      <p:pic>
        <p:nvPicPr>
          <p:cNvPr id="10" name="İçerik Yer Tutucusu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rot="19520687">
            <a:off x="10290329" y="5779796"/>
            <a:ext cx="1263340" cy="782008"/>
          </a:xfrm>
          <a:prstGeom prst="rect">
            <a:avLst/>
          </a:prstGeom>
          <a:noFill/>
          <a:ln w="9525">
            <a:noFill/>
            <a:miter lim="800000"/>
            <a:headEnd/>
            <a:tailEnd/>
          </a:ln>
        </p:spPr>
      </p:pic>
      <p:pic>
        <p:nvPicPr>
          <p:cNvPr id="11" name="Picture 2" descr="C:\Users\B&amp;B\Desktop\aile-cuzdani-haber-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031" y="5063982"/>
            <a:ext cx="1966040" cy="172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126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10023475" cy="4154984"/>
          </a:xfrm>
          <a:prstGeom prst="rect">
            <a:avLst/>
          </a:prstGeom>
          <a:noFill/>
          <a:ln w="9525">
            <a:noFill/>
            <a:miter lim="800000"/>
            <a:headEnd/>
            <a:tailEnd/>
          </a:ln>
        </p:spPr>
        <p:txBody>
          <a:bodyPr>
            <a:spAutoFit/>
          </a:bodyPr>
          <a:lstStyle/>
          <a:p>
            <a:r>
              <a:rPr lang="tr-TR" sz="2400" b="1" dirty="0">
                <a:solidFill>
                  <a:srgbClr val="008080"/>
                </a:solidFill>
              </a:rPr>
              <a:t>İLKELER</a:t>
            </a:r>
          </a:p>
          <a:p>
            <a:endParaRPr lang="tr-TR" sz="2400" b="1" dirty="0">
              <a:solidFill>
                <a:srgbClr val="008080"/>
              </a:solidFill>
            </a:endParaRPr>
          </a:p>
          <a:p>
            <a:r>
              <a:rPr lang="tr-TR" sz="2400" dirty="0">
                <a:solidFill>
                  <a:srgbClr val="008080"/>
                </a:solidFill>
              </a:rPr>
              <a:t>6- Türk Medeni Kanununun 129’uncu maddesi uyarınca, “1. Üstsoy ile altsoy arasında; kardeşler arasında; amca, dayı, hala ve teyze ile yeğenleri arasında, 2. Kayın hısımlığı meydana getirmiş olan evlilik sona ermiş olsa bile, eşlerden biri ile diğerinin üstsoyu veya altsoyu arasında, 3. Evlât edinen ile evlâtlığın veya bunlardan biri ile diğerinin altsoyu ve eşi arasında.” evlenme yasaktır.</a:t>
            </a:r>
          </a:p>
          <a:p>
            <a:endParaRPr lang="tr-TR" sz="2400" dirty="0">
              <a:solidFill>
                <a:srgbClr val="008080"/>
              </a:solidFill>
            </a:endParaRPr>
          </a:p>
          <a:p>
            <a:r>
              <a:rPr lang="tr-TR" sz="2400" dirty="0">
                <a:solidFill>
                  <a:srgbClr val="008080"/>
                </a:solidFill>
              </a:rPr>
              <a:t>7- Yeniden evlenmek isteyen kişi önceki evliliğinin sona erdiğini ispatlamak zorundadır</a:t>
            </a: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pic>
        <p:nvPicPr>
          <p:cNvPr id="7" name="İçerik Yer Tutucusu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rot="19520687">
            <a:off x="11027711" y="5796965"/>
            <a:ext cx="1117605" cy="691798"/>
          </a:xfrm>
          <a:prstGeom prst="rect">
            <a:avLst/>
          </a:prstGeom>
          <a:noFill/>
          <a:ln w="9525">
            <a:noFill/>
            <a:miter lim="800000"/>
            <a:headEnd/>
            <a:tailEnd/>
          </a:ln>
        </p:spPr>
      </p:pic>
      <p:grpSp>
        <p:nvGrpSpPr>
          <p:cNvPr id="8" name="32 Grup"/>
          <p:cNvGrpSpPr>
            <a:grpSpLocks/>
          </p:cNvGrpSpPr>
          <p:nvPr/>
        </p:nvGrpSpPr>
        <p:grpSpPr bwMode="auto">
          <a:xfrm rot="20620668">
            <a:off x="11225294" y="549275"/>
            <a:ext cx="803194" cy="1099221"/>
            <a:chOff x="5856465" y="4334677"/>
            <a:chExt cx="1794207" cy="2042171"/>
          </a:xfrm>
        </p:grpSpPr>
        <p:pic>
          <p:nvPicPr>
            <p:cNvPr id="9" name="Picture 10" descr="Kadın NC-ön"/>
            <p:cNvPicPr>
              <a:picLocks noChangeAspect="1" noChangeArrowheads="1"/>
            </p:cNvPicPr>
            <p:nvPr/>
          </p:nvPicPr>
          <p:blipFill>
            <a:blip r:embed="rId3"/>
            <a:srcRect l="2768" b="2914"/>
            <a:stretch>
              <a:fillRect/>
            </a:stretch>
          </p:blipFill>
          <p:spPr bwMode="auto">
            <a:xfrm>
              <a:off x="5856465" y="4334677"/>
              <a:ext cx="1506357" cy="1826582"/>
            </a:xfrm>
            <a:prstGeom prst="rect">
              <a:avLst/>
            </a:prstGeom>
            <a:noFill/>
            <a:ln w="9525">
              <a:noFill/>
              <a:miter lim="800000"/>
              <a:headEnd/>
              <a:tailEnd/>
            </a:ln>
          </p:spPr>
        </p:pic>
        <p:pic>
          <p:nvPicPr>
            <p:cNvPr id="10" name="Picture 9" descr="Erkek NC-ön"/>
            <p:cNvPicPr>
              <a:picLocks noChangeAspect="1" noChangeArrowheads="1"/>
            </p:cNvPicPr>
            <p:nvPr/>
          </p:nvPicPr>
          <p:blipFill>
            <a:blip r:embed="rId4"/>
            <a:srcRect l="2789" b="838"/>
            <a:stretch>
              <a:fillRect/>
            </a:stretch>
          </p:blipFill>
          <p:spPr bwMode="auto">
            <a:xfrm>
              <a:off x="6156176" y="4550266"/>
              <a:ext cx="1494496" cy="1826582"/>
            </a:xfrm>
            <a:prstGeom prst="rect">
              <a:avLst/>
            </a:prstGeom>
            <a:noFill/>
            <a:ln w="9525">
              <a:noFill/>
              <a:miter lim="800000"/>
              <a:headEnd/>
              <a:tailEnd/>
            </a:ln>
          </p:spPr>
        </p:pic>
      </p:grpSp>
      <p:pic>
        <p:nvPicPr>
          <p:cNvPr id="11" name="Picture 2" descr="C:\Users\B&amp;B\Desktop\aile-cuzdani-haber-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031" y="5063982"/>
            <a:ext cx="1966040" cy="172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0481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1" name="Picture 2" descr="C:\Users\B&amp;B\Desktop\aile-cuzdani-habe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30287"/>
            <a:ext cx="1966040" cy="1721340"/>
          </a:xfrm>
          <a:prstGeom prst="rect">
            <a:avLst/>
          </a:prstGeom>
          <a:noFill/>
          <a:extLst>
            <a:ext uri="{909E8E84-426E-40DD-AFC4-6F175D3DCCD1}">
              <a14:hiddenFill xmlns:a14="http://schemas.microsoft.com/office/drawing/2010/main">
                <a:solidFill>
                  <a:srgbClr val="FFFFFF"/>
                </a:solidFill>
              </a14:hiddenFill>
            </a:ext>
          </a:extLst>
        </p:spPr>
      </p:pic>
      <p:sp>
        <p:nvSpPr>
          <p:cNvPr id="16385" name="Rectangle 3"/>
          <p:cNvSpPr>
            <a:spLocks noChangeArrowheads="1"/>
          </p:cNvSpPr>
          <p:nvPr/>
        </p:nvSpPr>
        <p:spPr bwMode="auto">
          <a:xfrm>
            <a:off x="898525" y="855663"/>
            <a:ext cx="10023475" cy="5262979"/>
          </a:xfrm>
          <a:prstGeom prst="rect">
            <a:avLst/>
          </a:prstGeom>
          <a:noFill/>
          <a:ln w="9525">
            <a:noFill/>
            <a:miter lim="800000"/>
            <a:headEnd/>
            <a:tailEnd/>
          </a:ln>
        </p:spPr>
        <p:txBody>
          <a:bodyPr>
            <a:spAutoFit/>
          </a:bodyPr>
          <a:lstStyle/>
          <a:p>
            <a:r>
              <a:rPr lang="tr-TR" sz="2400" b="1" dirty="0">
                <a:solidFill>
                  <a:srgbClr val="008080"/>
                </a:solidFill>
              </a:rPr>
              <a:t>CUMHURİYET SAVCILIĞININ İTİRAZ YETKİSİ</a:t>
            </a:r>
          </a:p>
          <a:p>
            <a:endParaRPr lang="tr-TR" sz="2400" b="1" dirty="0">
              <a:solidFill>
                <a:srgbClr val="008080"/>
              </a:solidFill>
            </a:endParaRPr>
          </a:p>
          <a:p>
            <a:pPr algn="just"/>
            <a:r>
              <a:rPr lang="tr-TR" sz="2400" dirty="0">
                <a:solidFill>
                  <a:srgbClr val="008080"/>
                </a:solidFill>
              </a:rPr>
              <a:t>	4721 sayılı Kanunun 146’ncı maddesinde “Mutlak butlan davası, Cumhuriyet savcısı tarafından </a:t>
            </a:r>
            <a:r>
              <a:rPr lang="tr-TR" sz="2400" dirty="0" err="1">
                <a:solidFill>
                  <a:srgbClr val="008080"/>
                </a:solidFill>
              </a:rPr>
              <a:t>re’sen</a:t>
            </a:r>
            <a:r>
              <a:rPr lang="tr-TR" sz="2400" dirty="0">
                <a:solidFill>
                  <a:srgbClr val="008080"/>
                </a:solidFill>
              </a:rPr>
              <a:t> açılır. Bu dava, ilgisi olan herkes tarafından da açılabilir</a:t>
            </a:r>
            <a:r>
              <a:rPr lang="tr-TR" sz="2400" dirty="0" smtClean="0">
                <a:solidFill>
                  <a:srgbClr val="008080"/>
                </a:solidFill>
              </a:rPr>
              <a:t>. “ öngörülmüştür</a:t>
            </a:r>
            <a:r>
              <a:rPr lang="tr-TR" sz="2400" dirty="0">
                <a:solidFill>
                  <a:srgbClr val="008080"/>
                </a:solidFill>
              </a:rPr>
              <a:t>. Söz konusu maddenin birinci fıkrasında Cumhuriyet savcılarına </a:t>
            </a:r>
            <a:r>
              <a:rPr lang="tr-TR" sz="2400" dirty="0" err="1">
                <a:solidFill>
                  <a:srgbClr val="008080"/>
                </a:solidFill>
              </a:rPr>
              <a:t>re’sen</a:t>
            </a:r>
            <a:r>
              <a:rPr lang="tr-TR" sz="2400" dirty="0">
                <a:solidFill>
                  <a:srgbClr val="008080"/>
                </a:solidFill>
              </a:rPr>
              <a:t> dava açma görevi düzenlenmiştir. 4721 sayılı Türk Medeni Kanununun 146’ncı maddesindeki hüküm Yönetmeliğin 25’inci maddesinin birinci fıkrasıyla ifade bulmuştur.</a:t>
            </a:r>
          </a:p>
          <a:p>
            <a:pPr algn="just"/>
            <a:r>
              <a:rPr lang="tr-TR" sz="2400" dirty="0" smtClean="0">
                <a:solidFill>
                  <a:srgbClr val="008080"/>
                </a:solidFill>
              </a:rPr>
              <a:t>	Söz konusu </a:t>
            </a:r>
            <a:r>
              <a:rPr lang="tr-TR" sz="2400" dirty="0">
                <a:solidFill>
                  <a:srgbClr val="008080"/>
                </a:solidFill>
              </a:rPr>
              <a:t>yönetmeliğin 24’üncü maddesinde belirtildiği gibi, başvuru işleminin tamamlandığı gün için evlenme gün ve saat tespiti yapılmamalı, gerek ilgililerin, gerekse Cumhuriyet Savcılarının yapabileceği itiraza işlerlik kazandırmak amacı ile en erken bir gün sonraya gün verilmelidir.</a:t>
            </a:r>
            <a:endParaRPr lang="tr-TR" sz="2400" dirty="0">
              <a:solidFill>
                <a:srgbClr val="008080"/>
              </a:solidFill>
            </a:endParaRP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grpSp>
        <p:nvGrpSpPr>
          <p:cNvPr id="7" name="32 Grup"/>
          <p:cNvGrpSpPr>
            <a:grpSpLocks/>
          </p:cNvGrpSpPr>
          <p:nvPr/>
        </p:nvGrpSpPr>
        <p:grpSpPr bwMode="auto">
          <a:xfrm>
            <a:off x="10875426" y="549275"/>
            <a:ext cx="1153061" cy="1363114"/>
            <a:chOff x="5856465" y="4334677"/>
            <a:chExt cx="1794207" cy="2042171"/>
          </a:xfrm>
        </p:grpSpPr>
        <p:pic>
          <p:nvPicPr>
            <p:cNvPr id="8" name="Picture 10" descr="Kadın NC-ön"/>
            <p:cNvPicPr>
              <a:picLocks noChangeAspect="1" noChangeArrowheads="1"/>
            </p:cNvPicPr>
            <p:nvPr/>
          </p:nvPicPr>
          <p:blipFill>
            <a:blip r:embed="rId3"/>
            <a:srcRect l="2768" b="2914"/>
            <a:stretch>
              <a:fillRect/>
            </a:stretch>
          </p:blipFill>
          <p:spPr bwMode="auto">
            <a:xfrm>
              <a:off x="5856465" y="4334677"/>
              <a:ext cx="1506357" cy="1826582"/>
            </a:xfrm>
            <a:prstGeom prst="rect">
              <a:avLst/>
            </a:prstGeom>
            <a:noFill/>
            <a:ln w="9525">
              <a:noFill/>
              <a:miter lim="800000"/>
              <a:headEnd/>
              <a:tailEnd/>
            </a:ln>
          </p:spPr>
        </p:pic>
        <p:pic>
          <p:nvPicPr>
            <p:cNvPr id="9" name="Picture 9" descr="Erkek NC-ön"/>
            <p:cNvPicPr>
              <a:picLocks noChangeAspect="1" noChangeArrowheads="1"/>
            </p:cNvPicPr>
            <p:nvPr/>
          </p:nvPicPr>
          <p:blipFill>
            <a:blip r:embed="rId4"/>
            <a:srcRect l="2789" b="838"/>
            <a:stretch>
              <a:fillRect/>
            </a:stretch>
          </p:blipFill>
          <p:spPr bwMode="auto">
            <a:xfrm>
              <a:off x="6156176" y="4550266"/>
              <a:ext cx="1494496" cy="1826582"/>
            </a:xfrm>
            <a:prstGeom prst="rect">
              <a:avLst/>
            </a:prstGeom>
            <a:noFill/>
            <a:ln w="9525">
              <a:noFill/>
              <a:miter lim="800000"/>
              <a:headEnd/>
              <a:tailEnd/>
            </a:ln>
          </p:spPr>
        </p:pic>
      </p:grpSp>
      <p:pic>
        <p:nvPicPr>
          <p:cNvPr id="10" name="İçerik Yer Tutucusu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rot="19520687">
            <a:off x="10290329" y="5779796"/>
            <a:ext cx="1263340" cy="782008"/>
          </a:xfrm>
          <a:prstGeom prst="rect">
            <a:avLst/>
          </a:prstGeom>
          <a:noFill/>
          <a:ln w="9525">
            <a:noFill/>
            <a:miter lim="800000"/>
            <a:headEnd/>
            <a:tailEnd/>
          </a:ln>
        </p:spPr>
      </p:pic>
    </p:spTree>
    <p:extLst>
      <p:ext uri="{BB962C8B-B14F-4D97-AF65-F5344CB8AC3E}">
        <p14:creationId xmlns:p14="http://schemas.microsoft.com/office/powerpoint/2010/main" val="32802699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10023475" cy="5632311"/>
          </a:xfrm>
          <a:prstGeom prst="rect">
            <a:avLst/>
          </a:prstGeom>
          <a:noFill/>
          <a:ln w="9525">
            <a:noFill/>
            <a:miter lim="800000"/>
            <a:headEnd/>
            <a:tailEnd/>
          </a:ln>
        </p:spPr>
        <p:txBody>
          <a:bodyPr>
            <a:spAutoFit/>
          </a:bodyPr>
          <a:lstStyle/>
          <a:p>
            <a:r>
              <a:rPr lang="tr-TR" sz="2400" b="1" dirty="0">
                <a:solidFill>
                  <a:srgbClr val="008080"/>
                </a:solidFill>
              </a:rPr>
              <a:t>TÖREN YERLERİ</a:t>
            </a:r>
          </a:p>
          <a:p>
            <a:endParaRPr lang="tr-TR" sz="2400" b="1" dirty="0">
              <a:solidFill>
                <a:srgbClr val="008080"/>
              </a:solidFill>
            </a:endParaRPr>
          </a:p>
          <a:p>
            <a:pPr algn="just"/>
            <a:r>
              <a:rPr lang="tr-TR" sz="2400" b="1" dirty="0">
                <a:solidFill>
                  <a:srgbClr val="008080"/>
                </a:solidFill>
              </a:rPr>
              <a:t>	</a:t>
            </a:r>
            <a:r>
              <a:rPr lang="tr-TR" sz="2400" dirty="0">
                <a:solidFill>
                  <a:srgbClr val="008080"/>
                </a:solidFill>
              </a:rPr>
              <a:t>Evlenme törenlerinin il­gili makamlarca bu iş için tahsis edilmiş olan resmi salon veya yerlerde yapıl­ması esastır.</a:t>
            </a:r>
          </a:p>
          <a:p>
            <a:pPr algn="just"/>
            <a:r>
              <a:rPr lang="tr-TR" sz="2400" dirty="0">
                <a:solidFill>
                  <a:srgbClr val="008080"/>
                </a:solidFill>
              </a:rPr>
              <a:t>Ancak tarafların isteği üzerine;</a:t>
            </a:r>
          </a:p>
          <a:p>
            <a:pPr algn="just"/>
            <a:endParaRPr lang="tr-TR" sz="2400" dirty="0">
              <a:solidFill>
                <a:srgbClr val="008080"/>
              </a:solidFill>
            </a:endParaRPr>
          </a:p>
          <a:p>
            <a:pPr algn="just"/>
            <a:r>
              <a:rPr lang="tr-TR" sz="2400" dirty="0">
                <a:solidFill>
                  <a:srgbClr val="008080"/>
                </a:solidFill>
              </a:rPr>
              <a:t>a) İkametgahlarda, özel bina veya salonlarda,</a:t>
            </a:r>
          </a:p>
          <a:p>
            <a:pPr algn="just"/>
            <a:r>
              <a:rPr lang="tr-TR" sz="2400" dirty="0">
                <a:solidFill>
                  <a:srgbClr val="008080"/>
                </a:solidFill>
              </a:rPr>
              <a:t>b) Tutuklu veya hükümlüler için Cumhuriyet Savcılığınca izin verilmesi üzerine ceza veya tutukevinde,</a:t>
            </a:r>
          </a:p>
          <a:p>
            <a:pPr algn="just"/>
            <a:r>
              <a:rPr lang="tr-TR" sz="2400" dirty="0">
                <a:solidFill>
                  <a:srgbClr val="008080"/>
                </a:solidFill>
              </a:rPr>
              <a:t>c) Hastalar için baştabibin veya müdürün izin vermesi üzerine hastaneler­de, evlenme yapılabilir.</a:t>
            </a:r>
          </a:p>
          <a:p>
            <a:pPr algn="just"/>
            <a:r>
              <a:rPr lang="tr-TR" sz="2400" dirty="0">
                <a:solidFill>
                  <a:srgbClr val="008080"/>
                </a:solidFill>
              </a:rPr>
              <a:t>	Evlenme töreni yapılması istenen, ancak evlenmenin mahiyeti ile bağdaş­mayan veya tarafların serbestçe iradelerini açıklamalarına imkan vermeyen yerlerde veya mabetlerde resmi evlenme töreni yapılamaz. Bu durumda evlen­dirme memuru evlenmeyi </a:t>
            </a:r>
            <a:r>
              <a:rPr lang="tr-TR" sz="2400" dirty="0" smtClean="0">
                <a:solidFill>
                  <a:srgbClr val="008080"/>
                </a:solidFill>
              </a:rPr>
              <a:t>erteler.</a:t>
            </a:r>
            <a:endParaRPr lang="tr-TR" sz="2400" dirty="0">
              <a:solidFill>
                <a:srgbClr val="008080"/>
              </a:solidFill>
            </a:endParaRP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grpSp>
        <p:nvGrpSpPr>
          <p:cNvPr id="7" name="32 Grup"/>
          <p:cNvGrpSpPr>
            <a:grpSpLocks/>
          </p:cNvGrpSpPr>
          <p:nvPr/>
        </p:nvGrpSpPr>
        <p:grpSpPr bwMode="auto">
          <a:xfrm>
            <a:off x="10875426" y="549275"/>
            <a:ext cx="1153061" cy="1363114"/>
            <a:chOff x="5856465" y="4334677"/>
            <a:chExt cx="1794207" cy="2042171"/>
          </a:xfrm>
        </p:grpSpPr>
        <p:pic>
          <p:nvPicPr>
            <p:cNvPr id="8" name="Picture 10" descr="Kadın NC-ön"/>
            <p:cNvPicPr>
              <a:picLocks noChangeAspect="1" noChangeArrowheads="1"/>
            </p:cNvPicPr>
            <p:nvPr/>
          </p:nvPicPr>
          <p:blipFill>
            <a:blip r:embed="rId2"/>
            <a:srcRect l="2768" b="2914"/>
            <a:stretch>
              <a:fillRect/>
            </a:stretch>
          </p:blipFill>
          <p:spPr bwMode="auto">
            <a:xfrm>
              <a:off x="5856465" y="4334677"/>
              <a:ext cx="1506357" cy="1826582"/>
            </a:xfrm>
            <a:prstGeom prst="rect">
              <a:avLst/>
            </a:prstGeom>
            <a:noFill/>
            <a:ln w="9525">
              <a:noFill/>
              <a:miter lim="800000"/>
              <a:headEnd/>
              <a:tailEnd/>
            </a:ln>
          </p:spPr>
        </p:pic>
        <p:pic>
          <p:nvPicPr>
            <p:cNvPr id="9" name="Picture 9" descr="Erkek NC-ön"/>
            <p:cNvPicPr>
              <a:picLocks noChangeAspect="1" noChangeArrowheads="1"/>
            </p:cNvPicPr>
            <p:nvPr/>
          </p:nvPicPr>
          <p:blipFill>
            <a:blip r:embed="rId3"/>
            <a:srcRect l="2789" b="838"/>
            <a:stretch>
              <a:fillRect/>
            </a:stretch>
          </p:blipFill>
          <p:spPr bwMode="auto">
            <a:xfrm>
              <a:off x="6156176" y="4550266"/>
              <a:ext cx="1494496" cy="1826582"/>
            </a:xfrm>
            <a:prstGeom prst="rect">
              <a:avLst/>
            </a:prstGeom>
            <a:noFill/>
            <a:ln w="9525">
              <a:noFill/>
              <a:miter lim="800000"/>
              <a:headEnd/>
              <a:tailEnd/>
            </a:ln>
          </p:spPr>
        </p:pic>
      </p:grpSp>
      <p:pic>
        <p:nvPicPr>
          <p:cNvPr id="10" name="İçerik Yer Tutucusu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rot="19520687">
            <a:off x="10290329" y="5779796"/>
            <a:ext cx="1263340" cy="782008"/>
          </a:xfrm>
          <a:prstGeom prst="rect">
            <a:avLst/>
          </a:prstGeom>
          <a:noFill/>
          <a:ln w="9525">
            <a:noFill/>
            <a:miter lim="800000"/>
            <a:headEnd/>
            <a:tailEnd/>
          </a:ln>
        </p:spPr>
      </p:pic>
    </p:spTree>
    <p:extLst>
      <p:ext uri="{BB962C8B-B14F-4D97-AF65-F5344CB8AC3E}">
        <p14:creationId xmlns:p14="http://schemas.microsoft.com/office/powerpoint/2010/main" val="3739476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10023475" cy="4154984"/>
          </a:xfrm>
          <a:prstGeom prst="rect">
            <a:avLst/>
          </a:prstGeom>
          <a:noFill/>
          <a:ln w="9525">
            <a:noFill/>
            <a:miter lim="800000"/>
            <a:headEnd/>
            <a:tailEnd/>
          </a:ln>
        </p:spPr>
        <p:txBody>
          <a:bodyPr>
            <a:spAutoFit/>
          </a:bodyPr>
          <a:lstStyle/>
          <a:p>
            <a:r>
              <a:rPr lang="tr-TR" sz="2400" b="1" dirty="0">
                <a:solidFill>
                  <a:srgbClr val="008080"/>
                </a:solidFill>
              </a:rPr>
              <a:t>ŞAHİTLİK ŞARTLARI</a:t>
            </a:r>
          </a:p>
          <a:p>
            <a:endParaRPr lang="tr-TR" sz="2400" b="1" dirty="0">
              <a:solidFill>
                <a:srgbClr val="008080"/>
              </a:solidFill>
            </a:endParaRPr>
          </a:p>
          <a:p>
            <a:pPr algn="just"/>
            <a:r>
              <a:rPr lang="tr-TR" sz="2400" b="1" dirty="0">
                <a:solidFill>
                  <a:srgbClr val="008080"/>
                </a:solidFill>
              </a:rPr>
              <a:t>	</a:t>
            </a:r>
            <a:r>
              <a:rPr lang="tr-TR" sz="2400" dirty="0">
                <a:solidFill>
                  <a:srgbClr val="008080"/>
                </a:solidFill>
              </a:rPr>
              <a:t>Evlenme töreni iki ergin ve ayırt etme gücüne sahip tanığın önünde ve açık olarak yapılmak zorundadır. Tanıklıkta kadın ve erkek ayrımı olmadığı gibi, uyrukluk durumu ya da kişinin vatansız veya mülteci olması tanıklığa engel değildir. Ancak şahit, tanıklık ettiği kişiyi tanımak zorundadır.</a:t>
            </a:r>
          </a:p>
          <a:p>
            <a:pPr algn="just"/>
            <a:endParaRPr lang="tr-TR" sz="2400" dirty="0">
              <a:solidFill>
                <a:srgbClr val="008080"/>
              </a:solidFill>
            </a:endParaRPr>
          </a:p>
          <a:p>
            <a:pPr algn="just"/>
            <a:r>
              <a:rPr lang="tr-TR" sz="2400" dirty="0">
                <a:solidFill>
                  <a:srgbClr val="008080"/>
                </a:solidFill>
              </a:rPr>
              <a:t>	Şahit, evlenme isteğine ait iradelerin açıklanmasına dair bildirimlerin serbestçe yapıldığına, tanıklık ettiği kişinin kimliğinin doğruluğuna ve evlenmenin yapıldığına şahittir.</a:t>
            </a: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grpSp>
        <p:nvGrpSpPr>
          <p:cNvPr id="7" name="32 Grup"/>
          <p:cNvGrpSpPr>
            <a:grpSpLocks/>
          </p:cNvGrpSpPr>
          <p:nvPr/>
        </p:nvGrpSpPr>
        <p:grpSpPr bwMode="auto">
          <a:xfrm>
            <a:off x="10875426" y="549275"/>
            <a:ext cx="1153061" cy="1363114"/>
            <a:chOff x="5856465" y="4334677"/>
            <a:chExt cx="1794207" cy="2042171"/>
          </a:xfrm>
        </p:grpSpPr>
        <p:pic>
          <p:nvPicPr>
            <p:cNvPr id="8" name="Picture 10" descr="Kadın NC-ön"/>
            <p:cNvPicPr>
              <a:picLocks noChangeAspect="1" noChangeArrowheads="1"/>
            </p:cNvPicPr>
            <p:nvPr/>
          </p:nvPicPr>
          <p:blipFill>
            <a:blip r:embed="rId2"/>
            <a:srcRect l="2768" b="2914"/>
            <a:stretch>
              <a:fillRect/>
            </a:stretch>
          </p:blipFill>
          <p:spPr bwMode="auto">
            <a:xfrm>
              <a:off x="5856465" y="4334677"/>
              <a:ext cx="1506357" cy="1826582"/>
            </a:xfrm>
            <a:prstGeom prst="rect">
              <a:avLst/>
            </a:prstGeom>
            <a:noFill/>
            <a:ln w="9525">
              <a:noFill/>
              <a:miter lim="800000"/>
              <a:headEnd/>
              <a:tailEnd/>
            </a:ln>
          </p:spPr>
        </p:pic>
        <p:pic>
          <p:nvPicPr>
            <p:cNvPr id="9" name="Picture 9" descr="Erkek NC-ön"/>
            <p:cNvPicPr>
              <a:picLocks noChangeAspect="1" noChangeArrowheads="1"/>
            </p:cNvPicPr>
            <p:nvPr/>
          </p:nvPicPr>
          <p:blipFill>
            <a:blip r:embed="rId3"/>
            <a:srcRect l="2789" b="838"/>
            <a:stretch>
              <a:fillRect/>
            </a:stretch>
          </p:blipFill>
          <p:spPr bwMode="auto">
            <a:xfrm>
              <a:off x="6156176" y="4550266"/>
              <a:ext cx="1494496" cy="1826582"/>
            </a:xfrm>
            <a:prstGeom prst="rect">
              <a:avLst/>
            </a:prstGeom>
            <a:noFill/>
            <a:ln w="9525">
              <a:noFill/>
              <a:miter lim="800000"/>
              <a:headEnd/>
              <a:tailEnd/>
            </a:ln>
          </p:spPr>
        </p:pic>
      </p:grpSp>
      <p:pic>
        <p:nvPicPr>
          <p:cNvPr id="10" name="İçerik Yer Tutucusu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rot="19520687">
            <a:off x="10290329" y="5779796"/>
            <a:ext cx="1263340" cy="782008"/>
          </a:xfrm>
          <a:prstGeom prst="rect">
            <a:avLst/>
          </a:prstGeom>
          <a:noFill/>
          <a:ln w="9525">
            <a:noFill/>
            <a:miter lim="800000"/>
            <a:headEnd/>
            <a:tailEnd/>
          </a:ln>
        </p:spPr>
      </p:pic>
      <p:pic>
        <p:nvPicPr>
          <p:cNvPr id="11" name="Picture 2" descr="C:\Users\B&amp;B\Desktop\aile-cuzdani-haber-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031" y="5063982"/>
            <a:ext cx="1966040" cy="172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7935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10023475" cy="2308324"/>
          </a:xfrm>
          <a:prstGeom prst="rect">
            <a:avLst/>
          </a:prstGeom>
          <a:noFill/>
          <a:ln w="9525">
            <a:noFill/>
            <a:miter lim="800000"/>
            <a:headEnd/>
            <a:tailEnd/>
          </a:ln>
        </p:spPr>
        <p:txBody>
          <a:bodyPr>
            <a:spAutoFit/>
          </a:bodyPr>
          <a:lstStyle/>
          <a:p>
            <a:r>
              <a:rPr lang="tr-TR" sz="2400" b="1" dirty="0">
                <a:solidFill>
                  <a:srgbClr val="008080"/>
                </a:solidFill>
              </a:rPr>
              <a:t>MEMURUN EVLENMEYİ YAPMAKTAN ÇEKİNMESİ</a:t>
            </a:r>
          </a:p>
          <a:p>
            <a:endParaRPr lang="tr-TR" sz="2400" b="1" dirty="0">
              <a:solidFill>
                <a:srgbClr val="008080"/>
              </a:solidFill>
            </a:endParaRPr>
          </a:p>
          <a:p>
            <a:pPr algn="just"/>
            <a:r>
              <a:rPr lang="tr-TR" sz="2400" b="1" dirty="0">
                <a:solidFill>
                  <a:srgbClr val="008080"/>
                </a:solidFill>
              </a:rPr>
              <a:t>	</a:t>
            </a:r>
            <a:r>
              <a:rPr lang="tr-TR" sz="2400" dirty="0">
                <a:solidFill>
                  <a:srgbClr val="008080"/>
                </a:solidFill>
              </a:rPr>
              <a:t>Kişinin kendinde sarhoşluk, sara gibi nöbet hali ya da tehdit gibi baskı nedeniyle hareket veya konuşmaları tam kontrol altında bulunamama durumunun açıkça anlaşılması üzerine evlendirme memuru evlenmeyi birkaç saat veya başka bir güne erteleyebilir.</a:t>
            </a: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grpSp>
        <p:nvGrpSpPr>
          <p:cNvPr id="7" name="32 Grup"/>
          <p:cNvGrpSpPr>
            <a:grpSpLocks/>
          </p:cNvGrpSpPr>
          <p:nvPr/>
        </p:nvGrpSpPr>
        <p:grpSpPr bwMode="auto">
          <a:xfrm>
            <a:off x="10875426" y="549275"/>
            <a:ext cx="1153061" cy="1363114"/>
            <a:chOff x="5856465" y="4334677"/>
            <a:chExt cx="1794207" cy="2042171"/>
          </a:xfrm>
        </p:grpSpPr>
        <p:pic>
          <p:nvPicPr>
            <p:cNvPr id="8" name="Picture 10" descr="Kadın NC-ön"/>
            <p:cNvPicPr>
              <a:picLocks noChangeAspect="1" noChangeArrowheads="1"/>
            </p:cNvPicPr>
            <p:nvPr/>
          </p:nvPicPr>
          <p:blipFill>
            <a:blip r:embed="rId2"/>
            <a:srcRect l="2768" b="2914"/>
            <a:stretch>
              <a:fillRect/>
            </a:stretch>
          </p:blipFill>
          <p:spPr bwMode="auto">
            <a:xfrm>
              <a:off x="5856465" y="4334677"/>
              <a:ext cx="1506357" cy="1826582"/>
            </a:xfrm>
            <a:prstGeom prst="rect">
              <a:avLst/>
            </a:prstGeom>
            <a:noFill/>
            <a:ln w="9525">
              <a:noFill/>
              <a:miter lim="800000"/>
              <a:headEnd/>
              <a:tailEnd/>
            </a:ln>
          </p:spPr>
        </p:pic>
        <p:pic>
          <p:nvPicPr>
            <p:cNvPr id="9" name="Picture 9" descr="Erkek NC-ön"/>
            <p:cNvPicPr>
              <a:picLocks noChangeAspect="1" noChangeArrowheads="1"/>
            </p:cNvPicPr>
            <p:nvPr/>
          </p:nvPicPr>
          <p:blipFill>
            <a:blip r:embed="rId3"/>
            <a:srcRect l="2789" b="838"/>
            <a:stretch>
              <a:fillRect/>
            </a:stretch>
          </p:blipFill>
          <p:spPr bwMode="auto">
            <a:xfrm>
              <a:off x="6156176" y="4550266"/>
              <a:ext cx="1494496" cy="1826582"/>
            </a:xfrm>
            <a:prstGeom prst="rect">
              <a:avLst/>
            </a:prstGeom>
            <a:noFill/>
            <a:ln w="9525">
              <a:noFill/>
              <a:miter lim="800000"/>
              <a:headEnd/>
              <a:tailEnd/>
            </a:ln>
          </p:spPr>
        </p:pic>
      </p:grpSp>
      <p:pic>
        <p:nvPicPr>
          <p:cNvPr id="10" name="İçerik Yer Tutucusu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rot="19520687">
            <a:off x="10290329" y="5779796"/>
            <a:ext cx="1263340" cy="782008"/>
          </a:xfrm>
          <a:prstGeom prst="rect">
            <a:avLst/>
          </a:prstGeom>
          <a:noFill/>
          <a:ln w="9525">
            <a:noFill/>
            <a:miter lim="800000"/>
            <a:headEnd/>
            <a:tailEnd/>
          </a:ln>
        </p:spPr>
      </p:pic>
      <p:pic>
        <p:nvPicPr>
          <p:cNvPr id="11" name="Picture 2" descr="C:\Users\B&amp;B\Desktop\aile-cuzdani-haber-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031" y="5063982"/>
            <a:ext cx="1966040" cy="172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4148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10023475" cy="5632311"/>
          </a:xfrm>
          <a:prstGeom prst="rect">
            <a:avLst/>
          </a:prstGeom>
          <a:noFill/>
          <a:ln w="9525">
            <a:noFill/>
            <a:miter lim="800000"/>
            <a:headEnd/>
            <a:tailEnd/>
          </a:ln>
        </p:spPr>
        <p:txBody>
          <a:bodyPr>
            <a:spAutoFit/>
          </a:bodyPr>
          <a:lstStyle/>
          <a:p>
            <a:pPr algn="just"/>
            <a:r>
              <a:rPr lang="tr-TR" sz="2400" b="1" dirty="0">
                <a:solidFill>
                  <a:srgbClr val="008080"/>
                </a:solidFill>
              </a:rPr>
              <a:t>EVLENMEDE ALENİYET, USUL VE ŞEKİL</a:t>
            </a:r>
          </a:p>
          <a:p>
            <a:pPr algn="just"/>
            <a:endParaRPr lang="tr-TR" sz="2400" dirty="0">
              <a:solidFill>
                <a:srgbClr val="008080"/>
              </a:solidFill>
            </a:endParaRPr>
          </a:p>
          <a:p>
            <a:pPr algn="just"/>
            <a:r>
              <a:rPr lang="tr-TR" sz="2400" dirty="0">
                <a:solidFill>
                  <a:srgbClr val="008080"/>
                </a:solidFill>
              </a:rPr>
              <a:t>	Evlenmenin Resmi memurun önünde yapılması zorunludur.</a:t>
            </a:r>
          </a:p>
          <a:p>
            <a:pPr algn="just"/>
            <a:r>
              <a:rPr lang="tr-TR" sz="2400" dirty="0">
                <a:solidFill>
                  <a:srgbClr val="008080"/>
                </a:solidFill>
              </a:rPr>
              <a:t>	Evlenme töreninin yapılmasında ergin en az iki tanığın da hazır bulunması gerekmektedir. Buradan da anlaşılacağı üzere tanık sayısı ikiden fazla olabilmektedir.</a:t>
            </a:r>
          </a:p>
          <a:p>
            <a:pPr algn="just"/>
            <a:r>
              <a:rPr lang="tr-TR" sz="2400" dirty="0">
                <a:solidFill>
                  <a:srgbClr val="008080"/>
                </a:solidFill>
              </a:rPr>
              <a:t>	Şahidin ergin, mümey­yiz ve evlenecek tarafı tanıması yeterlidir.</a:t>
            </a:r>
          </a:p>
          <a:p>
            <a:pPr algn="just"/>
            <a:r>
              <a:rPr lang="tr-TR" sz="2400" dirty="0">
                <a:solidFill>
                  <a:srgbClr val="008080"/>
                </a:solidFill>
              </a:rPr>
              <a:t>Evlenmenin, evlendirmeye yetkili bir görevli önünde en az iki tanıkla birlikte ve bizzat tarafların hazır bulunmasıyla açık olarak yapılması zorunludur.</a:t>
            </a:r>
          </a:p>
          <a:p>
            <a:pPr algn="just"/>
            <a:r>
              <a:rPr lang="tr-TR" sz="2400" dirty="0">
                <a:solidFill>
                  <a:srgbClr val="008080"/>
                </a:solidFill>
              </a:rPr>
              <a:t>	Evlenme sözleşmesi sözlü şekle tabi olarak yapılır. Evlenme töreninde ev­lendirme memurunun yönelteceği sorulara evleneceklerin sözle cevap vermeleri diğer bir deyişle uygun irade bildirimlerini açıklamaları gerekmektedir. Evlenme, tarafların olumlu sözlü cevaplarını verdikleri anda oluşmaktadır.</a:t>
            </a: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grpSp>
        <p:nvGrpSpPr>
          <p:cNvPr id="7" name="32 Grup"/>
          <p:cNvGrpSpPr>
            <a:grpSpLocks/>
          </p:cNvGrpSpPr>
          <p:nvPr/>
        </p:nvGrpSpPr>
        <p:grpSpPr bwMode="auto">
          <a:xfrm>
            <a:off x="10875426" y="549275"/>
            <a:ext cx="1153061" cy="1363114"/>
            <a:chOff x="5856465" y="4334677"/>
            <a:chExt cx="1794207" cy="2042171"/>
          </a:xfrm>
        </p:grpSpPr>
        <p:pic>
          <p:nvPicPr>
            <p:cNvPr id="8" name="Picture 10" descr="Kadın NC-ön"/>
            <p:cNvPicPr>
              <a:picLocks noChangeAspect="1" noChangeArrowheads="1"/>
            </p:cNvPicPr>
            <p:nvPr/>
          </p:nvPicPr>
          <p:blipFill>
            <a:blip r:embed="rId2"/>
            <a:srcRect l="2768" b="2914"/>
            <a:stretch>
              <a:fillRect/>
            </a:stretch>
          </p:blipFill>
          <p:spPr bwMode="auto">
            <a:xfrm>
              <a:off x="5856465" y="4334677"/>
              <a:ext cx="1506357" cy="1826582"/>
            </a:xfrm>
            <a:prstGeom prst="rect">
              <a:avLst/>
            </a:prstGeom>
            <a:noFill/>
            <a:ln w="9525">
              <a:noFill/>
              <a:miter lim="800000"/>
              <a:headEnd/>
              <a:tailEnd/>
            </a:ln>
          </p:spPr>
        </p:pic>
        <p:pic>
          <p:nvPicPr>
            <p:cNvPr id="9" name="Picture 9" descr="Erkek NC-ön"/>
            <p:cNvPicPr>
              <a:picLocks noChangeAspect="1" noChangeArrowheads="1"/>
            </p:cNvPicPr>
            <p:nvPr/>
          </p:nvPicPr>
          <p:blipFill>
            <a:blip r:embed="rId3"/>
            <a:srcRect l="2789" b="838"/>
            <a:stretch>
              <a:fillRect/>
            </a:stretch>
          </p:blipFill>
          <p:spPr bwMode="auto">
            <a:xfrm>
              <a:off x="6156176" y="4550266"/>
              <a:ext cx="1494496" cy="1826582"/>
            </a:xfrm>
            <a:prstGeom prst="rect">
              <a:avLst/>
            </a:prstGeom>
            <a:noFill/>
            <a:ln w="9525">
              <a:noFill/>
              <a:miter lim="800000"/>
              <a:headEnd/>
              <a:tailEnd/>
            </a:ln>
          </p:spPr>
        </p:pic>
      </p:grpSp>
      <p:pic>
        <p:nvPicPr>
          <p:cNvPr id="10" name="İçerik Yer Tutucusu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rot="19520687">
            <a:off x="10290329" y="5779796"/>
            <a:ext cx="1263340" cy="782008"/>
          </a:xfrm>
          <a:prstGeom prst="rect">
            <a:avLst/>
          </a:prstGeom>
          <a:noFill/>
          <a:ln w="9525">
            <a:noFill/>
            <a:miter lim="800000"/>
            <a:headEnd/>
            <a:tailEnd/>
          </a:ln>
        </p:spPr>
      </p:pic>
    </p:spTree>
    <p:extLst>
      <p:ext uri="{BB962C8B-B14F-4D97-AF65-F5344CB8AC3E}">
        <p14:creationId xmlns:p14="http://schemas.microsoft.com/office/powerpoint/2010/main" val="33971574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10023475" cy="3416320"/>
          </a:xfrm>
          <a:prstGeom prst="rect">
            <a:avLst/>
          </a:prstGeom>
          <a:noFill/>
          <a:ln w="9525">
            <a:noFill/>
            <a:miter lim="800000"/>
            <a:headEnd/>
            <a:tailEnd/>
          </a:ln>
        </p:spPr>
        <p:txBody>
          <a:bodyPr>
            <a:spAutoFit/>
          </a:bodyPr>
          <a:lstStyle/>
          <a:p>
            <a:pPr algn="just"/>
            <a:r>
              <a:rPr lang="tr-TR" sz="2400" b="1" dirty="0">
                <a:solidFill>
                  <a:srgbClr val="008080"/>
                </a:solidFill>
              </a:rPr>
              <a:t>Evlenmede esas şartlara uymama</a:t>
            </a:r>
          </a:p>
          <a:p>
            <a:pPr algn="just"/>
            <a:endParaRPr lang="tr-TR" sz="2400" dirty="0">
              <a:solidFill>
                <a:srgbClr val="008080"/>
              </a:solidFill>
            </a:endParaRPr>
          </a:p>
          <a:p>
            <a:pPr algn="just"/>
            <a:r>
              <a:rPr lang="tr-TR" sz="2400" dirty="0">
                <a:solidFill>
                  <a:srgbClr val="008080"/>
                </a:solidFill>
              </a:rPr>
              <a:t>	Evlenme töreninin aslî şartları, bir evlenmenin meydana gelebilmesi için mut­laka yerine getirilmeleri gerekli olan şartlardır. Aslî şartlara uyulmamış, yani ev­lenmenin resmi bir memur önünde ve onun katılımıyla yapılmamış olması veya evleneceklerin iradelerini bizzat açıklamamış bulunmaları halinde geçerli bir ev­lenme meydana gelmez. Evlenme töreninin aslî şartlarına uymamanın yaptırımı da, evlenmenin yokluğudur.</a:t>
            </a: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grpSp>
        <p:nvGrpSpPr>
          <p:cNvPr id="7" name="32 Grup"/>
          <p:cNvGrpSpPr>
            <a:grpSpLocks/>
          </p:cNvGrpSpPr>
          <p:nvPr/>
        </p:nvGrpSpPr>
        <p:grpSpPr bwMode="auto">
          <a:xfrm>
            <a:off x="10875426" y="549275"/>
            <a:ext cx="1153061" cy="1363114"/>
            <a:chOff x="5856465" y="4334677"/>
            <a:chExt cx="1794207" cy="2042171"/>
          </a:xfrm>
        </p:grpSpPr>
        <p:pic>
          <p:nvPicPr>
            <p:cNvPr id="8" name="Picture 10" descr="Kadın NC-ön"/>
            <p:cNvPicPr>
              <a:picLocks noChangeAspect="1" noChangeArrowheads="1"/>
            </p:cNvPicPr>
            <p:nvPr/>
          </p:nvPicPr>
          <p:blipFill>
            <a:blip r:embed="rId2"/>
            <a:srcRect l="2768" b="2914"/>
            <a:stretch>
              <a:fillRect/>
            </a:stretch>
          </p:blipFill>
          <p:spPr bwMode="auto">
            <a:xfrm>
              <a:off x="5856465" y="4334677"/>
              <a:ext cx="1506357" cy="1826582"/>
            </a:xfrm>
            <a:prstGeom prst="rect">
              <a:avLst/>
            </a:prstGeom>
            <a:noFill/>
            <a:ln w="9525">
              <a:noFill/>
              <a:miter lim="800000"/>
              <a:headEnd/>
              <a:tailEnd/>
            </a:ln>
          </p:spPr>
        </p:pic>
        <p:pic>
          <p:nvPicPr>
            <p:cNvPr id="9" name="Picture 9" descr="Erkek NC-ön"/>
            <p:cNvPicPr>
              <a:picLocks noChangeAspect="1" noChangeArrowheads="1"/>
            </p:cNvPicPr>
            <p:nvPr/>
          </p:nvPicPr>
          <p:blipFill>
            <a:blip r:embed="rId3"/>
            <a:srcRect l="2789" b="838"/>
            <a:stretch>
              <a:fillRect/>
            </a:stretch>
          </p:blipFill>
          <p:spPr bwMode="auto">
            <a:xfrm>
              <a:off x="6156176" y="4550266"/>
              <a:ext cx="1494496" cy="1826582"/>
            </a:xfrm>
            <a:prstGeom prst="rect">
              <a:avLst/>
            </a:prstGeom>
            <a:noFill/>
            <a:ln w="9525">
              <a:noFill/>
              <a:miter lim="800000"/>
              <a:headEnd/>
              <a:tailEnd/>
            </a:ln>
          </p:spPr>
        </p:pic>
      </p:grpSp>
      <p:pic>
        <p:nvPicPr>
          <p:cNvPr id="10" name="İçerik Yer Tutucusu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rot="19520687">
            <a:off x="10290329" y="5779796"/>
            <a:ext cx="1263340" cy="782008"/>
          </a:xfrm>
          <a:prstGeom prst="rect">
            <a:avLst/>
          </a:prstGeom>
          <a:noFill/>
          <a:ln w="9525">
            <a:noFill/>
            <a:miter lim="800000"/>
            <a:headEnd/>
            <a:tailEnd/>
          </a:ln>
        </p:spPr>
      </p:pic>
      <p:pic>
        <p:nvPicPr>
          <p:cNvPr id="11" name="Picture 2" descr="C:\Users\B&amp;B\Desktop\aile-cuzdani-haber-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031" y="5063982"/>
            <a:ext cx="1966040" cy="172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5499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10023475" cy="4154984"/>
          </a:xfrm>
          <a:prstGeom prst="rect">
            <a:avLst/>
          </a:prstGeom>
          <a:noFill/>
          <a:ln w="9525">
            <a:noFill/>
            <a:miter lim="800000"/>
            <a:headEnd/>
            <a:tailEnd/>
          </a:ln>
        </p:spPr>
        <p:txBody>
          <a:bodyPr>
            <a:spAutoFit/>
          </a:bodyPr>
          <a:lstStyle/>
          <a:p>
            <a:pPr algn="just"/>
            <a:r>
              <a:rPr lang="tr-TR" sz="2400" b="1" dirty="0">
                <a:solidFill>
                  <a:srgbClr val="008080"/>
                </a:solidFill>
              </a:rPr>
              <a:t>Esas dışındaki şartlara uymama</a:t>
            </a:r>
          </a:p>
          <a:p>
            <a:pPr algn="just"/>
            <a:endParaRPr lang="tr-TR" sz="2400" b="1" dirty="0">
              <a:solidFill>
                <a:srgbClr val="008080"/>
              </a:solidFill>
            </a:endParaRPr>
          </a:p>
          <a:p>
            <a:pPr algn="just"/>
            <a:r>
              <a:rPr lang="tr-TR" sz="2400" b="1" dirty="0">
                <a:solidFill>
                  <a:srgbClr val="008080"/>
                </a:solidFill>
              </a:rPr>
              <a:t>	</a:t>
            </a:r>
            <a:r>
              <a:rPr lang="tr-TR" sz="2400" dirty="0">
                <a:solidFill>
                  <a:srgbClr val="008080"/>
                </a:solidFill>
              </a:rPr>
              <a:t>Türk Medeni Kanununun 155’inci maddesi hükmü evlendirme memuru önün­de yapılmış olan bir evliliğin “kanunun diğer şekil kurallarına uyulmaması sebe­biyle butlanına karar verilemeyeceğini” açıkça ifade etmektedir.</a:t>
            </a:r>
          </a:p>
          <a:p>
            <a:pPr algn="just"/>
            <a:endParaRPr lang="tr-TR" sz="2400" dirty="0">
              <a:solidFill>
                <a:srgbClr val="008080"/>
              </a:solidFill>
            </a:endParaRPr>
          </a:p>
          <a:p>
            <a:pPr algn="just"/>
            <a:r>
              <a:rPr lang="tr-TR" sz="2400" dirty="0">
                <a:solidFill>
                  <a:srgbClr val="008080"/>
                </a:solidFill>
              </a:rPr>
              <a:t>	Bu sebeple, evlenme töreninin tanıksız ya da tek tanıkla veya gizli olarak ya­pılmış olmasına yahut eşlerin evlenme kütüğünü imzalamamış bulunmalarına karşın yine de evlenme geçerli bir surette meydana gelmiş olur.</a:t>
            </a: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grpSp>
        <p:nvGrpSpPr>
          <p:cNvPr id="7" name="32 Grup"/>
          <p:cNvGrpSpPr>
            <a:grpSpLocks/>
          </p:cNvGrpSpPr>
          <p:nvPr/>
        </p:nvGrpSpPr>
        <p:grpSpPr bwMode="auto">
          <a:xfrm>
            <a:off x="10875426" y="549275"/>
            <a:ext cx="1153061" cy="1363114"/>
            <a:chOff x="5856465" y="4334677"/>
            <a:chExt cx="1794207" cy="2042171"/>
          </a:xfrm>
        </p:grpSpPr>
        <p:pic>
          <p:nvPicPr>
            <p:cNvPr id="8" name="Picture 10" descr="Kadın NC-ön"/>
            <p:cNvPicPr>
              <a:picLocks noChangeAspect="1" noChangeArrowheads="1"/>
            </p:cNvPicPr>
            <p:nvPr/>
          </p:nvPicPr>
          <p:blipFill>
            <a:blip r:embed="rId2"/>
            <a:srcRect l="2768" b="2914"/>
            <a:stretch>
              <a:fillRect/>
            </a:stretch>
          </p:blipFill>
          <p:spPr bwMode="auto">
            <a:xfrm>
              <a:off x="5856465" y="4334677"/>
              <a:ext cx="1506357" cy="1826582"/>
            </a:xfrm>
            <a:prstGeom prst="rect">
              <a:avLst/>
            </a:prstGeom>
            <a:noFill/>
            <a:ln w="9525">
              <a:noFill/>
              <a:miter lim="800000"/>
              <a:headEnd/>
              <a:tailEnd/>
            </a:ln>
          </p:spPr>
        </p:pic>
        <p:pic>
          <p:nvPicPr>
            <p:cNvPr id="9" name="Picture 9" descr="Erkek NC-ön"/>
            <p:cNvPicPr>
              <a:picLocks noChangeAspect="1" noChangeArrowheads="1"/>
            </p:cNvPicPr>
            <p:nvPr/>
          </p:nvPicPr>
          <p:blipFill>
            <a:blip r:embed="rId3"/>
            <a:srcRect l="2789" b="838"/>
            <a:stretch>
              <a:fillRect/>
            </a:stretch>
          </p:blipFill>
          <p:spPr bwMode="auto">
            <a:xfrm>
              <a:off x="6156176" y="4550266"/>
              <a:ext cx="1494496" cy="1826582"/>
            </a:xfrm>
            <a:prstGeom prst="rect">
              <a:avLst/>
            </a:prstGeom>
            <a:noFill/>
            <a:ln w="9525">
              <a:noFill/>
              <a:miter lim="800000"/>
              <a:headEnd/>
              <a:tailEnd/>
            </a:ln>
          </p:spPr>
        </p:pic>
      </p:grpSp>
      <p:pic>
        <p:nvPicPr>
          <p:cNvPr id="10" name="İçerik Yer Tutucusu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rot="19520687">
            <a:off x="10290329" y="5779796"/>
            <a:ext cx="1263340" cy="782008"/>
          </a:xfrm>
          <a:prstGeom prst="rect">
            <a:avLst/>
          </a:prstGeom>
          <a:noFill/>
          <a:ln w="9525">
            <a:noFill/>
            <a:miter lim="800000"/>
            <a:headEnd/>
            <a:tailEnd/>
          </a:ln>
        </p:spPr>
      </p:pic>
      <p:pic>
        <p:nvPicPr>
          <p:cNvPr id="11" name="Picture 2" descr="C:\Users\B&amp;B\Desktop\aile-cuzdani-haber-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031" y="5063982"/>
            <a:ext cx="1966040" cy="172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4369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10023475" cy="4154984"/>
          </a:xfrm>
          <a:prstGeom prst="rect">
            <a:avLst/>
          </a:prstGeom>
          <a:noFill/>
          <a:ln w="9525">
            <a:noFill/>
            <a:miter lim="800000"/>
            <a:headEnd/>
            <a:tailEnd/>
          </a:ln>
        </p:spPr>
        <p:txBody>
          <a:bodyPr>
            <a:spAutoFit/>
          </a:bodyPr>
          <a:lstStyle/>
          <a:p>
            <a:pPr algn="just"/>
            <a:r>
              <a:rPr lang="tr-TR" sz="2400" b="1" dirty="0">
                <a:solidFill>
                  <a:srgbClr val="008080"/>
                </a:solidFill>
              </a:rPr>
              <a:t>Uluslararası Aile Cüzdanı </a:t>
            </a:r>
          </a:p>
          <a:p>
            <a:pPr algn="just"/>
            <a:endParaRPr lang="tr-TR" sz="2400" b="1" dirty="0">
              <a:solidFill>
                <a:srgbClr val="008080"/>
              </a:solidFill>
            </a:endParaRPr>
          </a:p>
          <a:p>
            <a:pPr algn="just"/>
            <a:r>
              <a:rPr lang="tr-TR" sz="2400" b="1" dirty="0">
                <a:solidFill>
                  <a:srgbClr val="008080"/>
                </a:solidFill>
              </a:rPr>
              <a:t>	</a:t>
            </a:r>
            <a:r>
              <a:rPr lang="tr-TR" sz="2400" dirty="0">
                <a:solidFill>
                  <a:srgbClr val="008080"/>
                </a:solidFill>
              </a:rPr>
              <a:t>Evlenen her çifte evlenme töreni biter bitmez evlendirme memurluğunca düzenlenmiş bir Uluslararası aile cüzdanı verilir. Ayrıca; Evlen­menin yapılmaması halinde, doldurulmuş aile cüzdanları, evlendirme memur­luğunca usulüne göre imha edilir. İmha edilen aile cüzdanının seri ve numarasının evlendirme memurluğunun bulunduğu yerin nüfus müdürlüğüne bildiril­mesi gerekmektedir.</a:t>
            </a:r>
          </a:p>
          <a:p>
            <a:pPr algn="just"/>
            <a:endParaRPr lang="tr-TR" sz="2400" dirty="0">
              <a:solidFill>
                <a:srgbClr val="008080"/>
              </a:solidFill>
            </a:endParaRPr>
          </a:p>
          <a:p>
            <a:pPr algn="just"/>
            <a:r>
              <a:rPr lang="tr-TR" sz="2400" dirty="0">
                <a:solidFill>
                  <a:srgbClr val="008080"/>
                </a:solidFill>
              </a:rPr>
              <a:t>	Düzenlenen Uluslara­rası aile cüzdanlarının Seri ve Numaraları evlenme kütüğüne mutlaka işlenmelidir.</a:t>
            </a: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grpSp>
        <p:nvGrpSpPr>
          <p:cNvPr id="7" name="32 Grup"/>
          <p:cNvGrpSpPr>
            <a:grpSpLocks/>
          </p:cNvGrpSpPr>
          <p:nvPr/>
        </p:nvGrpSpPr>
        <p:grpSpPr bwMode="auto">
          <a:xfrm>
            <a:off x="10875426" y="549275"/>
            <a:ext cx="1153061" cy="1363114"/>
            <a:chOff x="5856465" y="4334677"/>
            <a:chExt cx="1794207" cy="2042171"/>
          </a:xfrm>
        </p:grpSpPr>
        <p:pic>
          <p:nvPicPr>
            <p:cNvPr id="8" name="Picture 10" descr="Kadın NC-ön"/>
            <p:cNvPicPr>
              <a:picLocks noChangeAspect="1" noChangeArrowheads="1"/>
            </p:cNvPicPr>
            <p:nvPr/>
          </p:nvPicPr>
          <p:blipFill>
            <a:blip r:embed="rId2"/>
            <a:srcRect l="2768" b="2914"/>
            <a:stretch>
              <a:fillRect/>
            </a:stretch>
          </p:blipFill>
          <p:spPr bwMode="auto">
            <a:xfrm>
              <a:off x="5856465" y="4334677"/>
              <a:ext cx="1506357" cy="1826582"/>
            </a:xfrm>
            <a:prstGeom prst="rect">
              <a:avLst/>
            </a:prstGeom>
            <a:noFill/>
            <a:ln w="9525">
              <a:noFill/>
              <a:miter lim="800000"/>
              <a:headEnd/>
              <a:tailEnd/>
            </a:ln>
          </p:spPr>
        </p:pic>
        <p:pic>
          <p:nvPicPr>
            <p:cNvPr id="9" name="Picture 9" descr="Erkek NC-ön"/>
            <p:cNvPicPr>
              <a:picLocks noChangeAspect="1" noChangeArrowheads="1"/>
            </p:cNvPicPr>
            <p:nvPr/>
          </p:nvPicPr>
          <p:blipFill>
            <a:blip r:embed="rId3"/>
            <a:srcRect l="2789" b="838"/>
            <a:stretch>
              <a:fillRect/>
            </a:stretch>
          </p:blipFill>
          <p:spPr bwMode="auto">
            <a:xfrm>
              <a:off x="6156176" y="4550266"/>
              <a:ext cx="1494496" cy="1826582"/>
            </a:xfrm>
            <a:prstGeom prst="rect">
              <a:avLst/>
            </a:prstGeom>
            <a:noFill/>
            <a:ln w="9525">
              <a:noFill/>
              <a:miter lim="800000"/>
              <a:headEnd/>
              <a:tailEnd/>
            </a:ln>
          </p:spPr>
        </p:pic>
      </p:grpSp>
      <p:pic>
        <p:nvPicPr>
          <p:cNvPr id="10" name="İçerik Yer Tutucusu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rot="19520687">
            <a:off x="10290329" y="5779796"/>
            <a:ext cx="1263340" cy="782008"/>
          </a:xfrm>
          <a:prstGeom prst="rect">
            <a:avLst/>
          </a:prstGeom>
          <a:noFill/>
          <a:ln w="9525">
            <a:noFill/>
            <a:miter lim="800000"/>
            <a:headEnd/>
            <a:tailEnd/>
          </a:ln>
        </p:spPr>
      </p:pic>
    </p:spTree>
    <p:extLst>
      <p:ext uri="{BB962C8B-B14F-4D97-AF65-F5344CB8AC3E}">
        <p14:creationId xmlns:p14="http://schemas.microsoft.com/office/powerpoint/2010/main" val="42004544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10023475" cy="4524315"/>
          </a:xfrm>
          <a:prstGeom prst="rect">
            <a:avLst/>
          </a:prstGeom>
          <a:noFill/>
          <a:ln w="9525">
            <a:noFill/>
            <a:miter lim="800000"/>
            <a:headEnd/>
            <a:tailEnd/>
          </a:ln>
        </p:spPr>
        <p:txBody>
          <a:bodyPr>
            <a:spAutoFit/>
          </a:bodyPr>
          <a:lstStyle/>
          <a:p>
            <a:pPr algn="just"/>
            <a:r>
              <a:rPr lang="tr-TR" sz="2400" b="1" dirty="0">
                <a:solidFill>
                  <a:srgbClr val="008080"/>
                </a:solidFill>
              </a:rPr>
              <a:t>EVLENME KÜTÜĞÜ</a:t>
            </a:r>
          </a:p>
          <a:p>
            <a:pPr algn="just"/>
            <a:endParaRPr lang="tr-TR" sz="2400" b="1" dirty="0">
              <a:solidFill>
                <a:srgbClr val="008080"/>
              </a:solidFill>
            </a:endParaRPr>
          </a:p>
          <a:p>
            <a:pPr algn="just"/>
            <a:r>
              <a:rPr lang="tr-TR" sz="2400" dirty="0">
                <a:solidFill>
                  <a:srgbClr val="008080"/>
                </a:solidFill>
              </a:rPr>
              <a:t>	Bir evlendirme memurluğu, iş hacmi göz önüne alınarak birden fazla evlenme kütüğü kullanabilir.</a:t>
            </a:r>
          </a:p>
          <a:p>
            <a:pPr algn="just"/>
            <a:endParaRPr lang="tr-TR" sz="2400" dirty="0">
              <a:solidFill>
                <a:srgbClr val="008080"/>
              </a:solidFill>
            </a:endParaRPr>
          </a:p>
          <a:p>
            <a:pPr algn="just"/>
            <a:r>
              <a:rPr lang="tr-TR" sz="2400" dirty="0">
                <a:solidFill>
                  <a:srgbClr val="008080"/>
                </a:solidFill>
              </a:rPr>
              <a:t>	Evlenme kütüklerinin sayfaları 1’den başlamak ve birbirini zincirleme ta­kip etmek suretiyle numaralandırılır. Son sayfaya ise defterin kaç sayfadan ibaret olduğu yolunda açıklama konulur.</a:t>
            </a:r>
          </a:p>
          <a:p>
            <a:pPr algn="just"/>
            <a:endParaRPr lang="tr-TR" sz="2400" dirty="0">
              <a:solidFill>
                <a:srgbClr val="008080"/>
              </a:solidFill>
            </a:endParaRPr>
          </a:p>
          <a:p>
            <a:pPr algn="just"/>
            <a:r>
              <a:rPr lang="tr-TR" sz="2400" dirty="0">
                <a:solidFill>
                  <a:srgbClr val="008080"/>
                </a:solidFill>
              </a:rPr>
              <a:t>	İlçe müftülüklerine ait evlenme kütükleri ilçe nüfus müdürlüğü tarafından, il müftülüklerine ait evlenme kütükleri de il nüfus ve vatandaşlık müdürlüğü tarafından tasdik edilir.</a:t>
            </a: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grpSp>
        <p:nvGrpSpPr>
          <p:cNvPr id="7" name="32 Grup"/>
          <p:cNvGrpSpPr>
            <a:grpSpLocks/>
          </p:cNvGrpSpPr>
          <p:nvPr/>
        </p:nvGrpSpPr>
        <p:grpSpPr bwMode="auto">
          <a:xfrm>
            <a:off x="10875426" y="549275"/>
            <a:ext cx="1153061" cy="1363114"/>
            <a:chOff x="5856465" y="4334677"/>
            <a:chExt cx="1794207" cy="2042171"/>
          </a:xfrm>
        </p:grpSpPr>
        <p:pic>
          <p:nvPicPr>
            <p:cNvPr id="8" name="Picture 10" descr="Kadın NC-ön"/>
            <p:cNvPicPr>
              <a:picLocks noChangeAspect="1" noChangeArrowheads="1"/>
            </p:cNvPicPr>
            <p:nvPr/>
          </p:nvPicPr>
          <p:blipFill>
            <a:blip r:embed="rId2"/>
            <a:srcRect l="2768" b="2914"/>
            <a:stretch>
              <a:fillRect/>
            </a:stretch>
          </p:blipFill>
          <p:spPr bwMode="auto">
            <a:xfrm>
              <a:off x="5856465" y="4334677"/>
              <a:ext cx="1506357" cy="1826582"/>
            </a:xfrm>
            <a:prstGeom prst="rect">
              <a:avLst/>
            </a:prstGeom>
            <a:noFill/>
            <a:ln w="9525">
              <a:noFill/>
              <a:miter lim="800000"/>
              <a:headEnd/>
              <a:tailEnd/>
            </a:ln>
          </p:spPr>
        </p:pic>
        <p:pic>
          <p:nvPicPr>
            <p:cNvPr id="9" name="Picture 9" descr="Erkek NC-ön"/>
            <p:cNvPicPr>
              <a:picLocks noChangeAspect="1" noChangeArrowheads="1"/>
            </p:cNvPicPr>
            <p:nvPr/>
          </p:nvPicPr>
          <p:blipFill>
            <a:blip r:embed="rId3"/>
            <a:srcRect l="2789" b="838"/>
            <a:stretch>
              <a:fillRect/>
            </a:stretch>
          </p:blipFill>
          <p:spPr bwMode="auto">
            <a:xfrm>
              <a:off x="6156176" y="4550266"/>
              <a:ext cx="1494496" cy="1826582"/>
            </a:xfrm>
            <a:prstGeom prst="rect">
              <a:avLst/>
            </a:prstGeom>
            <a:noFill/>
            <a:ln w="9525">
              <a:noFill/>
              <a:miter lim="800000"/>
              <a:headEnd/>
              <a:tailEnd/>
            </a:ln>
          </p:spPr>
        </p:pic>
      </p:grpSp>
      <p:pic>
        <p:nvPicPr>
          <p:cNvPr id="10" name="İçerik Yer Tutucusu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rot="19520687">
            <a:off x="10290329" y="5779796"/>
            <a:ext cx="1263340" cy="782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2" descr="C:\Users\B&amp;B\Desktop\aile-cuzdani-haber-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031" y="5063982"/>
            <a:ext cx="1966040" cy="172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2208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10023475" cy="3785652"/>
          </a:xfrm>
          <a:prstGeom prst="rect">
            <a:avLst/>
          </a:prstGeom>
          <a:noFill/>
          <a:ln w="9525">
            <a:noFill/>
            <a:miter lim="800000"/>
            <a:headEnd/>
            <a:tailEnd/>
          </a:ln>
        </p:spPr>
        <p:txBody>
          <a:bodyPr>
            <a:spAutoFit/>
          </a:bodyPr>
          <a:lstStyle/>
          <a:p>
            <a:pPr algn="just"/>
            <a:r>
              <a:rPr lang="tr-TR" sz="2400" b="1" dirty="0">
                <a:solidFill>
                  <a:srgbClr val="008080"/>
                </a:solidFill>
              </a:rPr>
              <a:t>KULLANILACAK DEFTERLER</a:t>
            </a:r>
          </a:p>
          <a:p>
            <a:pPr algn="just"/>
            <a:endParaRPr lang="tr-TR" sz="2400" b="1" dirty="0">
              <a:solidFill>
                <a:srgbClr val="008080"/>
              </a:solidFill>
            </a:endParaRPr>
          </a:p>
          <a:p>
            <a:pPr algn="just"/>
            <a:r>
              <a:rPr lang="tr-TR" sz="2400" dirty="0">
                <a:solidFill>
                  <a:srgbClr val="008080"/>
                </a:solidFill>
              </a:rPr>
              <a:t>	Evlendirme memurluk­ları gelen ve giden evrakı kayıt etmek zorundadırlar.</a:t>
            </a:r>
          </a:p>
          <a:p>
            <a:pPr algn="just"/>
            <a:endParaRPr lang="tr-TR" sz="2400" dirty="0">
              <a:solidFill>
                <a:srgbClr val="008080"/>
              </a:solidFill>
            </a:endParaRPr>
          </a:p>
          <a:p>
            <a:pPr algn="just"/>
            <a:r>
              <a:rPr lang="tr-TR" sz="2400" dirty="0">
                <a:solidFill>
                  <a:srgbClr val="008080"/>
                </a:solidFill>
              </a:rPr>
              <a:t>	Evrak dağıtımında ve tesliminde teslim alanın imzası alınarak evrak zim­met defteri kullanılır.</a:t>
            </a:r>
          </a:p>
          <a:p>
            <a:pPr algn="just"/>
            <a:endParaRPr lang="tr-TR" sz="2400" dirty="0">
              <a:solidFill>
                <a:srgbClr val="008080"/>
              </a:solidFill>
            </a:endParaRPr>
          </a:p>
          <a:p>
            <a:pPr algn="just"/>
            <a:r>
              <a:rPr lang="tr-TR" sz="2400" dirty="0">
                <a:solidFill>
                  <a:srgbClr val="008080"/>
                </a:solidFill>
              </a:rPr>
              <a:t>	PTT idaresine teslim edilen evrak için posta zimmet defteri kullanılır.</a:t>
            </a: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grpSp>
        <p:nvGrpSpPr>
          <p:cNvPr id="7" name="32 Grup"/>
          <p:cNvGrpSpPr>
            <a:grpSpLocks/>
          </p:cNvGrpSpPr>
          <p:nvPr/>
        </p:nvGrpSpPr>
        <p:grpSpPr bwMode="auto">
          <a:xfrm>
            <a:off x="10875426" y="549275"/>
            <a:ext cx="1153061" cy="1363114"/>
            <a:chOff x="5856465" y="4334677"/>
            <a:chExt cx="1794207" cy="2042171"/>
          </a:xfrm>
        </p:grpSpPr>
        <p:pic>
          <p:nvPicPr>
            <p:cNvPr id="8" name="Picture 10" descr="Kadın NC-ön"/>
            <p:cNvPicPr>
              <a:picLocks noChangeAspect="1" noChangeArrowheads="1"/>
            </p:cNvPicPr>
            <p:nvPr/>
          </p:nvPicPr>
          <p:blipFill>
            <a:blip r:embed="rId2"/>
            <a:srcRect l="2768" b="2914"/>
            <a:stretch>
              <a:fillRect/>
            </a:stretch>
          </p:blipFill>
          <p:spPr bwMode="auto">
            <a:xfrm>
              <a:off x="5856465" y="4334677"/>
              <a:ext cx="1506357" cy="1826582"/>
            </a:xfrm>
            <a:prstGeom prst="rect">
              <a:avLst/>
            </a:prstGeom>
            <a:noFill/>
            <a:ln w="9525">
              <a:noFill/>
              <a:miter lim="800000"/>
              <a:headEnd/>
              <a:tailEnd/>
            </a:ln>
          </p:spPr>
        </p:pic>
        <p:pic>
          <p:nvPicPr>
            <p:cNvPr id="9" name="Picture 9" descr="Erkek NC-ön"/>
            <p:cNvPicPr>
              <a:picLocks noChangeAspect="1" noChangeArrowheads="1"/>
            </p:cNvPicPr>
            <p:nvPr/>
          </p:nvPicPr>
          <p:blipFill>
            <a:blip r:embed="rId3"/>
            <a:srcRect l="2789" b="838"/>
            <a:stretch>
              <a:fillRect/>
            </a:stretch>
          </p:blipFill>
          <p:spPr bwMode="auto">
            <a:xfrm>
              <a:off x="6156176" y="4550266"/>
              <a:ext cx="1494496" cy="1826582"/>
            </a:xfrm>
            <a:prstGeom prst="rect">
              <a:avLst/>
            </a:prstGeom>
            <a:noFill/>
            <a:ln w="9525">
              <a:noFill/>
              <a:miter lim="800000"/>
              <a:headEnd/>
              <a:tailEnd/>
            </a:ln>
          </p:spPr>
        </p:pic>
      </p:grpSp>
      <p:pic>
        <p:nvPicPr>
          <p:cNvPr id="10" name="İçerik Yer Tutucusu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rot="19520687">
            <a:off x="10290329" y="5779796"/>
            <a:ext cx="1263340" cy="782008"/>
          </a:xfrm>
          <a:prstGeom prst="rect">
            <a:avLst/>
          </a:prstGeom>
          <a:noFill/>
          <a:ln w="9525">
            <a:noFill/>
            <a:miter lim="800000"/>
            <a:headEnd/>
            <a:tailEnd/>
          </a:ln>
        </p:spPr>
      </p:pic>
      <p:pic>
        <p:nvPicPr>
          <p:cNvPr id="11" name="Picture 2" descr="C:\Users\B&amp;B\Desktop\aile-cuzdani-haber-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031" y="5063982"/>
            <a:ext cx="1966040" cy="172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841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10023475" cy="3785652"/>
          </a:xfrm>
          <a:prstGeom prst="rect">
            <a:avLst/>
          </a:prstGeom>
          <a:noFill/>
          <a:ln w="9525">
            <a:noFill/>
            <a:miter lim="800000"/>
            <a:headEnd/>
            <a:tailEnd/>
          </a:ln>
        </p:spPr>
        <p:txBody>
          <a:bodyPr>
            <a:spAutoFit/>
          </a:bodyPr>
          <a:lstStyle/>
          <a:p>
            <a:r>
              <a:rPr lang="tr-TR" sz="2400" b="1" dirty="0">
                <a:solidFill>
                  <a:srgbClr val="008080"/>
                </a:solidFill>
              </a:rPr>
              <a:t>İLKELER</a:t>
            </a:r>
          </a:p>
          <a:p>
            <a:endParaRPr lang="tr-TR" sz="2400" b="1" dirty="0" smtClean="0">
              <a:solidFill>
                <a:srgbClr val="008080"/>
              </a:solidFill>
            </a:endParaRPr>
          </a:p>
          <a:p>
            <a:pPr algn="just"/>
            <a:r>
              <a:rPr lang="tr-TR" sz="2400" dirty="0" smtClean="0">
                <a:solidFill>
                  <a:srgbClr val="008080"/>
                </a:solidFill>
              </a:rPr>
              <a:t>8- </a:t>
            </a:r>
            <a:r>
              <a:rPr lang="tr-TR" sz="2400" dirty="0">
                <a:solidFill>
                  <a:srgbClr val="008080"/>
                </a:solidFill>
              </a:rPr>
              <a:t>Gaipliğine karar verilen kişinin eşi mahkemece evliliğinin feshine karar verilmedikçe yeniden evlenemez.</a:t>
            </a:r>
          </a:p>
          <a:p>
            <a:pPr algn="just"/>
            <a:r>
              <a:rPr lang="tr-TR" sz="2400" dirty="0">
                <a:solidFill>
                  <a:srgbClr val="008080"/>
                </a:solidFill>
              </a:rPr>
              <a:t>9- Evlilik sona ermişse, kadın evliliğinin sona ermesinden başlayarak üç yüz gün geçmedikçe yeniden evlenemez. Ancak doğum yapılması bu süreyi ortadan kaldırır veya bekleme süresi mahkeme kararı ile kaldırılır.</a:t>
            </a:r>
          </a:p>
          <a:p>
            <a:pPr algn="just"/>
            <a:r>
              <a:rPr lang="tr-TR" sz="2400" dirty="0">
                <a:solidFill>
                  <a:srgbClr val="008080"/>
                </a:solidFill>
              </a:rPr>
              <a:t>10- Akıl hastaları evlenmelerinde tıbbi sakınca bulunmadığı resmi sağlık kurulu raporuyla anlaşılmadıkça evlenemezler.</a:t>
            </a:r>
          </a:p>
          <a:p>
            <a:endParaRPr lang="tr-TR" sz="2400" b="1" dirty="0">
              <a:solidFill>
                <a:srgbClr val="008080"/>
              </a:solidFill>
            </a:endParaRP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pic>
        <p:nvPicPr>
          <p:cNvPr id="7" name="İçerik Yer Tutucusu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rot="19520687">
            <a:off x="11027711" y="5796965"/>
            <a:ext cx="1117605" cy="691798"/>
          </a:xfrm>
          <a:prstGeom prst="rect">
            <a:avLst/>
          </a:prstGeom>
          <a:noFill/>
          <a:ln w="9525">
            <a:noFill/>
            <a:miter lim="800000"/>
            <a:headEnd/>
            <a:tailEnd/>
          </a:ln>
        </p:spPr>
      </p:pic>
      <p:grpSp>
        <p:nvGrpSpPr>
          <p:cNvPr id="8" name="32 Grup"/>
          <p:cNvGrpSpPr>
            <a:grpSpLocks/>
          </p:cNvGrpSpPr>
          <p:nvPr/>
        </p:nvGrpSpPr>
        <p:grpSpPr bwMode="auto">
          <a:xfrm rot="20620668">
            <a:off x="11225294" y="549275"/>
            <a:ext cx="803194" cy="1099221"/>
            <a:chOff x="5856465" y="4334677"/>
            <a:chExt cx="1794207" cy="2042171"/>
          </a:xfrm>
        </p:grpSpPr>
        <p:pic>
          <p:nvPicPr>
            <p:cNvPr id="9" name="Picture 10" descr="Kadın NC-ön"/>
            <p:cNvPicPr>
              <a:picLocks noChangeAspect="1" noChangeArrowheads="1"/>
            </p:cNvPicPr>
            <p:nvPr/>
          </p:nvPicPr>
          <p:blipFill>
            <a:blip r:embed="rId3"/>
            <a:srcRect l="2768" b="2914"/>
            <a:stretch>
              <a:fillRect/>
            </a:stretch>
          </p:blipFill>
          <p:spPr bwMode="auto">
            <a:xfrm>
              <a:off x="5856465" y="4334677"/>
              <a:ext cx="1506357" cy="1826582"/>
            </a:xfrm>
            <a:prstGeom prst="rect">
              <a:avLst/>
            </a:prstGeom>
            <a:noFill/>
            <a:ln w="9525">
              <a:noFill/>
              <a:miter lim="800000"/>
              <a:headEnd/>
              <a:tailEnd/>
            </a:ln>
          </p:spPr>
        </p:pic>
        <p:pic>
          <p:nvPicPr>
            <p:cNvPr id="10" name="Picture 9" descr="Erkek NC-ön"/>
            <p:cNvPicPr>
              <a:picLocks noChangeAspect="1" noChangeArrowheads="1"/>
            </p:cNvPicPr>
            <p:nvPr/>
          </p:nvPicPr>
          <p:blipFill>
            <a:blip r:embed="rId4"/>
            <a:srcRect l="2789" b="838"/>
            <a:stretch>
              <a:fillRect/>
            </a:stretch>
          </p:blipFill>
          <p:spPr bwMode="auto">
            <a:xfrm>
              <a:off x="6156176" y="4550266"/>
              <a:ext cx="1494496" cy="1826582"/>
            </a:xfrm>
            <a:prstGeom prst="rect">
              <a:avLst/>
            </a:prstGeom>
            <a:noFill/>
            <a:ln w="9525">
              <a:noFill/>
              <a:miter lim="800000"/>
              <a:headEnd/>
              <a:tailEnd/>
            </a:ln>
          </p:spPr>
        </p:pic>
      </p:grpSp>
      <p:pic>
        <p:nvPicPr>
          <p:cNvPr id="11" name="Picture 2" descr="C:\Users\B&amp;B\Desktop\aile-cuzdani-haber-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031" y="5063982"/>
            <a:ext cx="1966040" cy="172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4667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10023475" cy="4524315"/>
          </a:xfrm>
          <a:prstGeom prst="rect">
            <a:avLst/>
          </a:prstGeom>
          <a:noFill/>
          <a:ln w="9525">
            <a:noFill/>
            <a:miter lim="800000"/>
            <a:headEnd/>
            <a:tailEnd/>
          </a:ln>
        </p:spPr>
        <p:txBody>
          <a:bodyPr>
            <a:spAutoFit/>
          </a:bodyPr>
          <a:lstStyle/>
          <a:p>
            <a:pPr algn="just"/>
            <a:r>
              <a:rPr lang="tr-TR" sz="2400" b="1" dirty="0">
                <a:solidFill>
                  <a:srgbClr val="008080"/>
                </a:solidFill>
              </a:rPr>
              <a:t>KULLANILACAK DEFTERLER</a:t>
            </a:r>
          </a:p>
          <a:p>
            <a:pPr algn="just"/>
            <a:endParaRPr lang="tr-TR" sz="2400" b="1" dirty="0">
              <a:solidFill>
                <a:srgbClr val="008080"/>
              </a:solidFill>
            </a:endParaRPr>
          </a:p>
          <a:p>
            <a:pPr algn="just"/>
            <a:r>
              <a:rPr lang="tr-TR" sz="2400" dirty="0">
                <a:solidFill>
                  <a:srgbClr val="008080"/>
                </a:solidFill>
              </a:rPr>
              <a:t>	Bu defterin ilgili bölümlerinin doldurulmuş ve alt kısmının amirce tasdik edilmiş olması </a:t>
            </a:r>
            <a:r>
              <a:rPr lang="tr-TR" sz="2400" dirty="0" err="1">
                <a:solidFill>
                  <a:srgbClr val="008080"/>
                </a:solidFill>
              </a:rPr>
              <a:t>şarttır.”öngörülmüştür</a:t>
            </a:r>
            <a:r>
              <a:rPr lang="tr-TR" sz="2400" dirty="0">
                <a:solidFill>
                  <a:srgbClr val="008080"/>
                </a:solidFill>
              </a:rPr>
              <a:t>.</a:t>
            </a:r>
          </a:p>
          <a:p>
            <a:pPr algn="just"/>
            <a:r>
              <a:rPr lang="tr-TR" sz="2400" dirty="0" smtClean="0">
                <a:solidFill>
                  <a:srgbClr val="008080"/>
                </a:solidFill>
              </a:rPr>
              <a:t>	Evlendirme </a:t>
            </a:r>
            <a:r>
              <a:rPr lang="tr-TR" sz="2400" dirty="0">
                <a:solidFill>
                  <a:srgbClr val="008080"/>
                </a:solidFill>
              </a:rPr>
              <a:t>memurlarınca gelen ve giden evrak için kullanacakları evrak kayıt defterlerinin sayfa araları numaralandırılmalı ve defterin son sayfasına kaç sayfadan ibaret olduğu yazıldıktan sonra bu kısım evlendirme memuru tarafından onanmalıdır.</a:t>
            </a:r>
          </a:p>
          <a:p>
            <a:pPr algn="just"/>
            <a:r>
              <a:rPr lang="tr-TR" sz="2400" dirty="0" smtClean="0">
                <a:solidFill>
                  <a:srgbClr val="008080"/>
                </a:solidFill>
              </a:rPr>
              <a:t>	Evrak </a:t>
            </a:r>
            <a:r>
              <a:rPr lang="tr-TR" sz="2400" dirty="0">
                <a:solidFill>
                  <a:srgbClr val="008080"/>
                </a:solidFill>
              </a:rPr>
              <a:t>zimmet defteri için de aynı şekilde işlem yapılmalıdır.</a:t>
            </a:r>
          </a:p>
          <a:p>
            <a:pPr algn="just"/>
            <a:r>
              <a:rPr lang="tr-TR" sz="2400" dirty="0">
                <a:solidFill>
                  <a:srgbClr val="008080"/>
                </a:solidFill>
              </a:rPr>
              <a:t>İlgili defterler takvim yılının son günü en son evraktan sonra altı kırmızı çizgi ile çizilmek suretiyle kapatılmalı ve o deftere yıl içinde kaç evrak kaydedildiği yazılarak imzalanmalıdır.</a:t>
            </a: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grpSp>
        <p:nvGrpSpPr>
          <p:cNvPr id="7" name="32 Grup"/>
          <p:cNvGrpSpPr>
            <a:grpSpLocks/>
          </p:cNvGrpSpPr>
          <p:nvPr/>
        </p:nvGrpSpPr>
        <p:grpSpPr bwMode="auto">
          <a:xfrm>
            <a:off x="10875426" y="549275"/>
            <a:ext cx="1153061" cy="1363114"/>
            <a:chOff x="5856465" y="4334677"/>
            <a:chExt cx="1794207" cy="2042171"/>
          </a:xfrm>
        </p:grpSpPr>
        <p:pic>
          <p:nvPicPr>
            <p:cNvPr id="8" name="Picture 10" descr="Kadın NC-ön"/>
            <p:cNvPicPr>
              <a:picLocks noChangeAspect="1" noChangeArrowheads="1"/>
            </p:cNvPicPr>
            <p:nvPr/>
          </p:nvPicPr>
          <p:blipFill>
            <a:blip r:embed="rId2"/>
            <a:srcRect l="2768" b="2914"/>
            <a:stretch>
              <a:fillRect/>
            </a:stretch>
          </p:blipFill>
          <p:spPr bwMode="auto">
            <a:xfrm>
              <a:off x="5856465" y="4334677"/>
              <a:ext cx="1506357" cy="1826582"/>
            </a:xfrm>
            <a:prstGeom prst="rect">
              <a:avLst/>
            </a:prstGeom>
            <a:noFill/>
            <a:ln w="9525">
              <a:noFill/>
              <a:miter lim="800000"/>
              <a:headEnd/>
              <a:tailEnd/>
            </a:ln>
          </p:spPr>
        </p:pic>
        <p:pic>
          <p:nvPicPr>
            <p:cNvPr id="9" name="Picture 9" descr="Erkek NC-ön"/>
            <p:cNvPicPr>
              <a:picLocks noChangeAspect="1" noChangeArrowheads="1"/>
            </p:cNvPicPr>
            <p:nvPr/>
          </p:nvPicPr>
          <p:blipFill>
            <a:blip r:embed="rId3"/>
            <a:srcRect l="2789" b="838"/>
            <a:stretch>
              <a:fillRect/>
            </a:stretch>
          </p:blipFill>
          <p:spPr bwMode="auto">
            <a:xfrm>
              <a:off x="6156176" y="4550266"/>
              <a:ext cx="1494496" cy="1826582"/>
            </a:xfrm>
            <a:prstGeom prst="rect">
              <a:avLst/>
            </a:prstGeom>
            <a:noFill/>
            <a:ln w="9525">
              <a:noFill/>
              <a:miter lim="800000"/>
              <a:headEnd/>
              <a:tailEnd/>
            </a:ln>
          </p:spPr>
        </p:pic>
      </p:grpSp>
      <p:pic>
        <p:nvPicPr>
          <p:cNvPr id="10" name="İçerik Yer Tutucusu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rot="19520687">
            <a:off x="10290329" y="5779796"/>
            <a:ext cx="1263340" cy="782008"/>
          </a:xfrm>
          <a:prstGeom prst="rect">
            <a:avLst/>
          </a:prstGeom>
          <a:noFill/>
          <a:ln w="9525">
            <a:noFill/>
            <a:miter lim="800000"/>
            <a:headEnd/>
            <a:tailEnd/>
          </a:ln>
        </p:spPr>
      </p:pic>
      <p:pic>
        <p:nvPicPr>
          <p:cNvPr id="11" name="Picture 2" descr="C:\Users\B&amp;B\Desktop\aile-cuzdani-haber-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031" y="5063982"/>
            <a:ext cx="1966040" cy="172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6977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1" name="Picture 2" descr="C:\Users\B&amp;B\Desktop\aile-cuzdani-haber-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031" y="5483598"/>
            <a:ext cx="1486772" cy="1301723"/>
          </a:xfrm>
          <a:prstGeom prst="rect">
            <a:avLst/>
          </a:prstGeom>
          <a:noFill/>
          <a:extLst>
            <a:ext uri="{909E8E84-426E-40DD-AFC4-6F175D3DCCD1}">
              <a14:hiddenFill xmlns:a14="http://schemas.microsoft.com/office/drawing/2010/main">
                <a:solidFill>
                  <a:srgbClr val="FFFFFF"/>
                </a:solidFill>
              </a14:hiddenFill>
            </a:ext>
          </a:extLst>
        </p:spPr>
      </p:pic>
      <p:sp>
        <p:nvSpPr>
          <p:cNvPr id="16385" name="Rectangle 3"/>
          <p:cNvSpPr>
            <a:spLocks noChangeArrowheads="1"/>
          </p:cNvSpPr>
          <p:nvPr/>
        </p:nvSpPr>
        <p:spPr bwMode="auto">
          <a:xfrm>
            <a:off x="898525" y="855663"/>
            <a:ext cx="10023475" cy="5201424"/>
          </a:xfrm>
          <a:prstGeom prst="rect">
            <a:avLst/>
          </a:prstGeom>
          <a:noFill/>
          <a:ln w="9525">
            <a:noFill/>
            <a:miter lim="800000"/>
            <a:headEnd/>
            <a:tailEnd/>
          </a:ln>
        </p:spPr>
        <p:txBody>
          <a:bodyPr>
            <a:spAutoFit/>
          </a:bodyPr>
          <a:lstStyle/>
          <a:p>
            <a:pPr algn="just"/>
            <a:r>
              <a:rPr lang="tr-TR" sz="2400" b="1" dirty="0" smtClean="0">
                <a:solidFill>
                  <a:srgbClr val="008080"/>
                </a:solidFill>
              </a:rPr>
              <a:t>FORM VE BASILI KAĞITLARIN DÜZENLENMESİ</a:t>
            </a:r>
          </a:p>
          <a:p>
            <a:pPr algn="just"/>
            <a:endParaRPr lang="tr-TR" sz="2400" b="1" dirty="0">
              <a:solidFill>
                <a:srgbClr val="008080"/>
              </a:solidFill>
            </a:endParaRPr>
          </a:p>
          <a:p>
            <a:pPr algn="just"/>
            <a:r>
              <a:rPr lang="tr-TR" sz="2400" b="1" dirty="0">
                <a:solidFill>
                  <a:srgbClr val="008080"/>
                </a:solidFill>
              </a:rPr>
              <a:t>	</a:t>
            </a:r>
            <a:r>
              <a:rPr lang="tr-TR" sz="2000" dirty="0">
                <a:solidFill>
                  <a:srgbClr val="008080"/>
                </a:solidFill>
              </a:rPr>
              <a:t>Evlenme işlemlerinde;</a:t>
            </a:r>
          </a:p>
          <a:p>
            <a:pPr algn="just"/>
            <a:r>
              <a:rPr lang="tr-TR" sz="2000" dirty="0">
                <a:solidFill>
                  <a:srgbClr val="008080"/>
                </a:solidFill>
              </a:rPr>
              <a:t>- Evlenme kütüğü</a:t>
            </a:r>
          </a:p>
          <a:p>
            <a:pPr algn="just"/>
            <a:r>
              <a:rPr lang="tr-TR" sz="2000" dirty="0">
                <a:solidFill>
                  <a:srgbClr val="008080"/>
                </a:solidFill>
              </a:rPr>
              <a:t>- Gelen evrak defteri</a:t>
            </a:r>
          </a:p>
          <a:p>
            <a:pPr algn="just"/>
            <a:r>
              <a:rPr lang="tr-TR" sz="2000" dirty="0">
                <a:solidFill>
                  <a:srgbClr val="008080"/>
                </a:solidFill>
              </a:rPr>
              <a:t>- Giden evrak defteri</a:t>
            </a:r>
          </a:p>
          <a:p>
            <a:pPr algn="just"/>
            <a:r>
              <a:rPr lang="tr-TR" sz="2000" dirty="0">
                <a:solidFill>
                  <a:srgbClr val="008080"/>
                </a:solidFill>
              </a:rPr>
              <a:t>- Posta zimmet defteri</a:t>
            </a:r>
          </a:p>
          <a:p>
            <a:pPr algn="just"/>
            <a:r>
              <a:rPr lang="tr-TR" sz="2000" dirty="0">
                <a:solidFill>
                  <a:srgbClr val="008080"/>
                </a:solidFill>
              </a:rPr>
              <a:t>- Evlenme beyannamesi</a:t>
            </a:r>
          </a:p>
          <a:p>
            <a:pPr algn="just"/>
            <a:r>
              <a:rPr lang="tr-TR" sz="2000" dirty="0">
                <a:solidFill>
                  <a:srgbClr val="008080"/>
                </a:solidFill>
              </a:rPr>
              <a:t>- Evlenme bildirimi</a:t>
            </a:r>
          </a:p>
          <a:p>
            <a:pPr algn="just"/>
            <a:r>
              <a:rPr lang="tr-TR" sz="2000" dirty="0">
                <a:solidFill>
                  <a:srgbClr val="008080"/>
                </a:solidFill>
              </a:rPr>
              <a:t>- Evlenme ehliyet belgesi</a:t>
            </a:r>
          </a:p>
          <a:p>
            <a:pPr algn="just"/>
            <a:r>
              <a:rPr lang="tr-TR" sz="2000" dirty="0">
                <a:solidFill>
                  <a:srgbClr val="008080"/>
                </a:solidFill>
              </a:rPr>
              <a:t>- Evlenme kütüğü takip defteri</a:t>
            </a:r>
          </a:p>
          <a:p>
            <a:pPr algn="just"/>
            <a:r>
              <a:rPr lang="tr-TR" sz="2000" dirty="0">
                <a:solidFill>
                  <a:srgbClr val="008080"/>
                </a:solidFill>
              </a:rPr>
              <a:t>- Sağlık raporu</a:t>
            </a:r>
          </a:p>
          <a:p>
            <a:pPr algn="just"/>
            <a:r>
              <a:rPr lang="tr-TR" sz="2000" dirty="0">
                <a:solidFill>
                  <a:srgbClr val="008080"/>
                </a:solidFill>
              </a:rPr>
              <a:t>Kullanılmaktadır.</a:t>
            </a:r>
          </a:p>
          <a:p>
            <a:pPr algn="just"/>
            <a:r>
              <a:rPr lang="tr-TR" sz="2000" dirty="0">
                <a:solidFill>
                  <a:srgbClr val="008080"/>
                </a:solidFill>
              </a:rPr>
              <a:t>Bunlardan evlenme beyannamesi ve evlenme izin belgesi, evlenme kütüğü, evlenme takip defteri ve evlenme bildirimi belirlenen standartlara göre düzenlenmiştir. Evlendirme memurluklarının bu standartlara uymaları gerekmektedir.</a:t>
            </a: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grpSp>
        <p:nvGrpSpPr>
          <p:cNvPr id="7" name="32 Grup"/>
          <p:cNvGrpSpPr>
            <a:grpSpLocks/>
          </p:cNvGrpSpPr>
          <p:nvPr/>
        </p:nvGrpSpPr>
        <p:grpSpPr bwMode="auto">
          <a:xfrm>
            <a:off x="10875426" y="549275"/>
            <a:ext cx="1153061" cy="1363114"/>
            <a:chOff x="5856465" y="4334677"/>
            <a:chExt cx="1794207" cy="2042171"/>
          </a:xfrm>
        </p:grpSpPr>
        <p:pic>
          <p:nvPicPr>
            <p:cNvPr id="8" name="Picture 10" descr="Kadın NC-ön"/>
            <p:cNvPicPr>
              <a:picLocks noChangeAspect="1" noChangeArrowheads="1"/>
            </p:cNvPicPr>
            <p:nvPr/>
          </p:nvPicPr>
          <p:blipFill>
            <a:blip r:embed="rId3"/>
            <a:srcRect l="2768" b="2914"/>
            <a:stretch>
              <a:fillRect/>
            </a:stretch>
          </p:blipFill>
          <p:spPr bwMode="auto">
            <a:xfrm>
              <a:off x="5856465" y="4334677"/>
              <a:ext cx="1506357" cy="1826582"/>
            </a:xfrm>
            <a:prstGeom prst="rect">
              <a:avLst/>
            </a:prstGeom>
            <a:noFill/>
            <a:ln w="9525">
              <a:noFill/>
              <a:miter lim="800000"/>
              <a:headEnd/>
              <a:tailEnd/>
            </a:ln>
          </p:spPr>
        </p:pic>
        <p:pic>
          <p:nvPicPr>
            <p:cNvPr id="9" name="Picture 9" descr="Erkek NC-ön"/>
            <p:cNvPicPr>
              <a:picLocks noChangeAspect="1" noChangeArrowheads="1"/>
            </p:cNvPicPr>
            <p:nvPr/>
          </p:nvPicPr>
          <p:blipFill>
            <a:blip r:embed="rId4"/>
            <a:srcRect l="2789" b="838"/>
            <a:stretch>
              <a:fillRect/>
            </a:stretch>
          </p:blipFill>
          <p:spPr bwMode="auto">
            <a:xfrm>
              <a:off x="6156176" y="4550266"/>
              <a:ext cx="1494496" cy="1826582"/>
            </a:xfrm>
            <a:prstGeom prst="rect">
              <a:avLst/>
            </a:prstGeom>
            <a:noFill/>
            <a:ln w="9525">
              <a:noFill/>
              <a:miter lim="800000"/>
              <a:headEnd/>
              <a:tailEnd/>
            </a:ln>
          </p:spPr>
        </p:pic>
      </p:grpSp>
      <p:pic>
        <p:nvPicPr>
          <p:cNvPr id="10" name="İçerik Yer Tutucusu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rot="19520687">
            <a:off x="10290329" y="5779796"/>
            <a:ext cx="1263340" cy="782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007996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10023475" cy="4524315"/>
          </a:xfrm>
          <a:prstGeom prst="rect">
            <a:avLst/>
          </a:prstGeom>
          <a:noFill/>
          <a:ln w="9525">
            <a:noFill/>
            <a:miter lim="800000"/>
            <a:headEnd/>
            <a:tailEnd/>
          </a:ln>
        </p:spPr>
        <p:txBody>
          <a:bodyPr>
            <a:spAutoFit/>
          </a:bodyPr>
          <a:lstStyle/>
          <a:p>
            <a:pPr algn="just"/>
            <a:r>
              <a:rPr lang="tr-TR" sz="2400" b="1" dirty="0" smtClean="0">
                <a:solidFill>
                  <a:srgbClr val="008080"/>
                </a:solidFill>
              </a:rPr>
              <a:t>FORM VE BASILI KAĞITLARIN DÜZENLENMESİ</a:t>
            </a:r>
          </a:p>
          <a:p>
            <a:pPr algn="just"/>
            <a:endParaRPr lang="tr-TR" sz="2400" b="1" dirty="0">
              <a:solidFill>
                <a:srgbClr val="008080"/>
              </a:solidFill>
            </a:endParaRPr>
          </a:p>
          <a:p>
            <a:pPr algn="just"/>
            <a:r>
              <a:rPr lang="tr-TR" sz="2400" b="1" dirty="0">
                <a:solidFill>
                  <a:srgbClr val="008080"/>
                </a:solidFill>
              </a:rPr>
              <a:t>	</a:t>
            </a:r>
            <a:r>
              <a:rPr lang="tr-TR" sz="2400" dirty="0">
                <a:solidFill>
                  <a:srgbClr val="008080"/>
                </a:solidFill>
              </a:rPr>
              <a:t>Evlendirme Yönetmeliği hükümleri uyarınca düzenlenmesi gereken beyanna­me ve diğer belgeler Bakanlıktan izin almak şartı ile bilgisayar ortamında düzenle­nebilmektedir. Bu amaçla evlendirme memurlukları bu taleplerini ilçelerde nüfus müdürlüklerine, illerde il nüfus ve vatandaşlık müdürlüklerine intikal ettirmelidirler.</a:t>
            </a:r>
          </a:p>
          <a:p>
            <a:pPr algn="just"/>
            <a:endParaRPr lang="tr-TR" sz="2400" dirty="0">
              <a:solidFill>
                <a:srgbClr val="008080"/>
              </a:solidFill>
            </a:endParaRPr>
          </a:p>
          <a:p>
            <a:pPr algn="just"/>
            <a:r>
              <a:rPr lang="tr-TR" sz="2400" dirty="0">
                <a:solidFill>
                  <a:srgbClr val="008080"/>
                </a:solidFill>
              </a:rPr>
              <a:t>	Bu talepler ilçe nüfus müdürlüklerince il nüfus ve vatandaşlık müdürlüklerine, il nüfus ve vatandaşlık müdürlükleri de Bakanlıkça yetki devrinde bulunulmadı ise Bakanlıktan, yetki devrinde bulunulmuş ise valilik oluru ile izin verecektir.</a:t>
            </a: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grpSp>
        <p:nvGrpSpPr>
          <p:cNvPr id="7" name="32 Grup"/>
          <p:cNvGrpSpPr>
            <a:grpSpLocks/>
          </p:cNvGrpSpPr>
          <p:nvPr/>
        </p:nvGrpSpPr>
        <p:grpSpPr bwMode="auto">
          <a:xfrm>
            <a:off x="10875426" y="549275"/>
            <a:ext cx="1153061" cy="1363114"/>
            <a:chOff x="5856465" y="4334677"/>
            <a:chExt cx="1794207" cy="2042171"/>
          </a:xfrm>
        </p:grpSpPr>
        <p:pic>
          <p:nvPicPr>
            <p:cNvPr id="8" name="Picture 10" descr="Kadın NC-ön"/>
            <p:cNvPicPr>
              <a:picLocks noChangeAspect="1" noChangeArrowheads="1"/>
            </p:cNvPicPr>
            <p:nvPr/>
          </p:nvPicPr>
          <p:blipFill>
            <a:blip r:embed="rId2"/>
            <a:srcRect l="2768" b="2914"/>
            <a:stretch>
              <a:fillRect/>
            </a:stretch>
          </p:blipFill>
          <p:spPr bwMode="auto">
            <a:xfrm>
              <a:off x="5856465" y="4334677"/>
              <a:ext cx="1506357" cy="1826582"/>
            </a:xfrm>
            <a:prstGeom prst="rect">
              <a:avLst/>
            </a:prstGeom>
            <a:noFill/>
            <a:ln w="9525">
              <a:noFill/>
              <a:miter lim="800000"/>
              <a:headEnd/>
              <a:tailEnd/>
            </a:ln>
          </p:spPr>
        </p:pic>
        <p:pic>
          <p:nvPicPr>
            <p:cNvPr id="9" name="Picture 9" descr="Erkek NC-ön"/>
            <p:cNvPicPr>
              <a:picLocks noChangeAspect="1" noChangeArrowheads="1"/>
            </p:cNvPicPr>
            <p:nvPr/>
          </p:nvPicPr>
          <p:blipFill>
            <a:blip r:embed="rId3"/>
            <a:srcRect l="2789" b="838"/>
            <a:stretch>
              <a:fillRect/>
            </a:stretch>
          </p:blipFill>
          <p:spPr bwMode="auto">
            <a:xfrm>
              <a:off x="6156176" y="4550266"/>
              <a:ext cx="1494496" cy="1826582"/>
            </a:xfrm>
            <a:prstGeom prst="rect">
              <a:avLst/>
            </a:prstGeom>
            <a:noFill/>
            <a:ln w="9525">
              <a:noFill/>
              <a:miter lim="800000"/>
              <a:headEnd/>
              <a:tailEnd/>
            </a:ln>
          </p:spPr>
        </p:pic>
      </p:grpSp>
      <p:pic>
        <p:nvPicPr>
          <p:cNvPr id="10" name="İçerik Yer Tutucusu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rot="19520687">
            <a:off x="10290329" y="5779796"/>
            <a:ext cx="1263340" cy="782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2" descr="C:\Users\B&amp;B\Desktop\aile-cuzdani-haber-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031" y="5483598"/>
            <a:ext cx="1486772" cy="1301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87523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10023475" cy="4893647"/>
          </a:xfrm>
          <a:prstGeom prst="rect">
            <a:avLst/>
          </a:prstGeom>
          <a:noFill/>
          <a:ln w="9525">
            <a:noFill/>
            <a:miter lim="800000"/>
            <a:headEnd/>
            <a:tailEnd/>
          </a:ln>
        </p:spPr>
        <p:txBody>
          <a:bodyPr>
            <a:spAutoFit/>
          </a:bodyPr>
          <a:lstStyle/>
          <a:p>
            <a:pPr algn="just"/>
            <a:r>
              <a:rPr lang="tr-TR" sz="2400" b="1" dirty="0">
                <a:solidFill>
                  <a:srgbClr val="008080"/>
                </a:solidFill>
              </a:rPr>
              <a:t>DAYANAK BELGELERİNİN İMHASI</a:t>
            </a:r>
          </a:p>
          <a:p>
            <a:pPr algn="just"/>
            <a:endParaRPr lang="tr-TR" sz="2400" b="1" dirty="0">
              <a:solidFill>
                <a:srgbClr val="008080"/>
              </a:solidFill>
            </a:endParaRPr>
          </a:p>
          <a:p>
            <a:pPr algn="just"/>
            <a:r>
              <a:rPr lang="tr-TR" sz="2400" b="1" dirty="0">
                <a:solidFill>
                  <a:srgbClr val="008080"/>
                </a:solidFill>
              </a:rPr>
              <a:t>	</a:t>
            </a:r>
            <a:r>
              <a:rPr lang="tr-TR" sz="2400" dirty="0">
                <a:solidFill>
                  <a:srgbClr val="008080"/>
                </a:solidFill>
              </a:rPr>
              <a:t>Evlenme yapılmasına esas olan dosya ve belgeler evlenme tarihinden itibaren 10 yıl geçtikten sonra imha edilir.</a:t>
            </a:r>
          </a:p>
          <a:p>
            <a:pPr algn="just"/>
            <a:endParaRPr lang="tr-TR" sz="2400" dirty="0">
              <a:solidFill>
                <a:srgbClr val="008080"/>
              </a:solidFill>
            </a:endParaRPr>
          </a:p>
          <a:p>
            <a:pPr algn="just"/>
            <a:r>
              <a:rPr lang="tr-TR" sz="2400" dirty="0">
                <a:solidFill>
                  <a:srgbClr val="008080"/>
                </a:solidFill>
              </a:rPr>
              <a:t>Evlenme bildirimleri ve evlenme kütükleri kesinlikle imha edilmez.</a:t>
            </a:r>
          </a:p>
          <a:p>
            <a:pPr algn="just"/>
            <a:endParaRPr lang="tr-TR" sz="2400" b="1" dirty="0">
              <a:solidFill>
                <a:srgbClr val="008080"/>
              </a:solidFill>
            </a:endParaRPr>
          </a:p>
          <a:p>
            <a:pPr algn="just"/>
            <a:r>
              <a:rPr lang="tr-TR" sz="2400" b="1" dirty="0">
                <a:solidFill>
                  <a:srgbClr val="008080"/>
                </a:solidFill>
              </a:rPr>
              <a:t>MEMURLARIN NİTELİKLERİ</a:t>
            </a:r>
          </a:p>
          <a:p>
            <a:pPr algn="just"/>
            <a:endParaRPr lang="tr-TR" sz="2400" b="1" dirty="0">
              <a:solidFill>
                <a:srgbClr val="008080"/>
              </a:solidFill>
            </a:endParaRPr>
          </a:p>
          <a:p>
            <a:pPr algn="just"/>
            <a:r>
              <a:rPr lang="tr-TR" sz="2400" b="1" dirty="0">
                <a:solidFill>
                  <a:srgbClr val="008080"/>
                </a:solidFill>
              </a:rPr>
              <a:t>	</a:t>
            </a:r>
            <a:r>
              <a:rPr lang="tr-TR" sz="2400" dirty="0">
                <a:solidFill>
                  <a:srgbClr val="008080"/>
                </a:solidFill>
              </a:rPr>
              <a:t>Evlendirme memurluğu yetki ve görevi verilecek personelin öncelikle öğrenim düzeyinin benzerlerinden yüksek, konuşma yeteneği ve diksiyonu düzgün bulunanlar arasından, genel kültür ve davranışları bakımından olumlu olanların seçilmesi gerekmektedir.</a:t>
            </a: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grpSp>
        <p:nvGrpSpPr>
          <p:cNvPr id="7" name="32 Grup"/>
          <p:cNvGrpSpPr>
            <a:grpSpLocks/>
          </p:cNvGrpSpPr>
          <p:nvPr/>
        </p:nvGrpSpPr>
        <p:grpSpPr bwMode="auto">
          <a:xfrm>
            <a:off x="10875426" y="549275"/>
            <a:ext cx="1153061" cy="1363114"/>
            <a:chOff x="5856465" y="4334677"/>
            <a:chExt cx="1794207" cy="2042171"/>
          </a:xfrm>
        </p:grpSpPr>
        <p:pic>
          <p:nvPicPr>
            <p:cNvPr id="8" name="Picture 10" descr="Kadın NC-ön"/>
            <p:cNvPicPr>
              <a:picLocks noChangeAspect="1" noChangeArrowheads="1"/>
            </p:cNvPicPr>
            <p:nvPr/>
          </p:nvPicPr>
          <p:blipFill>
            <a:blip r:embed="rId2"/>
            <a:srcRect l="2768" b="2914"/>
            <a:stretch>
              <a:fillRect/>
            </a:stretch>
          </p:blipFill>
          <p:spPr bwMode="auto">
            <a:xfrm>
              <a:off x="5856465" y="4334677"/>
              <a:ext cx="1506357" cy="1826582"/>
            </a:xfrm>
            <a:prstGeom prst="rect">
              <a:avLst/>
            </a:prstGeom>
            <a:noFill/>
            <a:ln w="9525">
              <a:noFill/>
              <a:miter lim="800000"/>
              <a:headEnd/>
              <a:tailEnd/>
            </a:ln>
          </p:spPr>
        </p:pic>
        <p:pic>
          <p:nvPicPr>
            <p:cNvPr id="9" name="Picture 9" descr="Erkek NC-ön"/>
            <p:cNvPicPr>
              <a:picLocks noChangeAspect="1" noChangeArrowheads="1"/>
            </p:cNvPicPr>
            <p:nvPr/>
          </p:nvPicPr>
          <p:blipFill>
            <a:blip r:embed="rId3"/>
            <a:srcRect l="2789" b="838"/>
            <a:stretch>
              <a:fillRect/>
            </a:stretch>
          </p:blipFill>
          <p:spPr bwMode="auto">
            <a:xfrm>
              <a:off x="6156176" y="4550266"/>
              <a:ext cx="1494496" cy="1826582"/>
            </a:xfrm>
            <a:prstGeom prst="rect">
              <a:avLst/>
            </a:prstGeom>
            <a:noFill/>
            <a:ln w="9525">
              <a:noFill/>
              <a:miter lim="800000"/>
              <a:headEnd/>
              <a:tailEnd/>
            </a:ln>
          </p:spPr>
        </p:pic>
      </p:grpSp>
      <p:pic>
        <p:nvPicPr>
          <p:cNvPr id="10" name="İçerik Yer Tutucusu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rot="19520687">
            <a:off x="10243757" y="5786169"/>
            <a:ext cx="1263340" cy="782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2" descr="C:\Users\B&amp;B\Desktop\aile-cuzdani-haber-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4204" y="5842021"/>
            <a:ext cx="888642" cy="778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24475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10023475" cy="3046988"/>
          </a:xfrm>
          <a:prstGeom prst="rect">
            <a:avLst/>
          </a:prstGeom>
          <a:noFill/>
          <a:ln w="9525">
            <a:noFill/>
            <a:miter lim="800000"/>
            <a:headEnd/>
            <a:tailEnd/>
          </a:ln>
        </p:spPr>
        <p:txBody>
          <a:bodyPr>
            <a:spAutoFit/>
          </a:bodyPr>
          <a:lstStyle/>
          <a:p>
            <a:pPr algn="just"/>
            <a:r>
              <a:rPr lang="tr-TR" sz="2400" b="1" dirty="0">
                <a:solidFill>
                  <a:srgbClr val="008080"/>
                </a:solidFill>
              </a:rPr>
              <a:t>İMZA VE MÜHÜR ÖRNEKLERİ</a:t>
            </a:r>
          </a:p>
          <a:p>
            <a:pPr algn="just"/>
            <a:endParaRPr lang="tr-TR" sz="2400" b="1" dirty="0">
              <a:solidFill>
                <a:srgbClr val="008080"/>
              </a:solidFill>
            </a:endParaRPr>
          </a:p>
          <a:p>
            <a:pPr algn="just"/>
            <a:r>
              <a:rPr lang="tr-TR" sz="2400" b="1" dirty="0">
                <a:solidFill>
                  <a:srgbClr val="008080"/>
                </a:solidFill>
              </a:rPr>
              <a:t>	</a:t>
            </a:r>
            <a:r>
              <a:rPr lang="tr-TR" sz="2400" dirty="0">
                <a:solidFill>
                  <a:srgbClr val="008080"/>
                </a:solidFill>
              </a:rPr>
              <a:t>Evlendirme memurları, örneğine uygun olarak hazırlayacakları imza ve mühür örneklerini mahalli nüfus idarelerine göndermekle mükelleftirler.</a:t>
            </a:r>
          </a:p>
          <a:p>
            <a:pPr algn="just"/>
            <a:endParaRPr lang="tr-TR" sz="2400" dirty="0">
              <a:solidFill>
                <a:srgbClr val="008080"/>
              </a:solidFill>
            </a:endParaRPr>
          </a:p>
          <a:p>
            <a:pPr algn="just"/>
            <a:r>
              <a:rPr lang="tr-TR" sz="2400" dirty="0">
                <a:solidFill>
                  <a:srgbClr val="008080"/>
                </a:solidFill>
              </a:rPr>
              <a:t>	Evlendirme memurlarının değişmesi halinde, yeni örnekler en geç 3 gün içinde düzenlenerek gönderilir.</a:t>
            </a: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grpSp>
        <p:nvGrpSpPr>
          <p:cNvPr id="7" name="32 Grup"/>
          <p:cNvGrpSpPr>
            <a:grpSpLocks/>
          </p:cNvGrpSpPr>
          <p:nvPr/>
        </p:nvGrpSpPr>
        <p:grpSpPr bwMode="auto">
          <a:xfrm>
            <a:off x="10875426" y="549275"/>
            <a:ext cx="1153061" cy="1363114"/>
            <a:chOff x="5856465" y="4334677"/>
            <a:chExt cx="1794207" cy="2042171"/>
          </a:xfrm>
        </p:grpSpPr>
        <p:pic>
          <p:nvPicPr>
            <p:cNvPr id="8" name="Picture 10" descr="Kadın NC-ön"/>
            <p:cNvPicPr>
              <a:picLocks noChangeAspect="1" noChangeArrowheads="1"/>
            </p:cNvPicPr>
            <p:nvPr/>
          </p:nvPicPr>
          <p:blipFill>
            <a:blip r:embed="rId2"/>
            <a:srcRect l="2768" b="2914"/>
            <a:stretch>
              <a:fillRect/>
            </a:stretch>
          </p:blipFill>
          <p:spPr bwMode="auto">
            <a:xfrm>
              <a:off x="5856465" y="4334677"/>
              <a:ext cx="1506357" cy="1826582"/>
            </a:xfrm>
            <a:prstGeom prst="rect">
              <a:avLst/>
            </a:prstGeom>
            <a:noFill/>
            <a:ln w="9525">
              <a:noFill/>
              <a:miter lim="800000"/>
              <a:headEnd/>
              <a:tailEnd/>
            </a:ln>
          </p:spPr>
        </p:pic>
        <p:pic>
          <p:nvPicPr>
            <p:cNvPr id="9" name="Picture 9" descr="Erkek NC-ön"/>
            <p:cNvPicPr>
              <a:picLocks noChangeAspect="1" noChangeArrowheads="1"/>
            </p:cNvPicPr>
            <p:nvPr/>
          </p:nvPicPr>
          <p:blipFill>
            <a:blip r:embed="rId3"/>
            <a:srcRect l="2789" b="838"/>
            <a:stretch>
              <a:fillRect/>
            </a:stretch>
          </p:blipFill>
          <p:spPr bwMode="auto">
            <a:xfrm>
              <a:off x="6156176" y="4550266"/>
              <a:ext cx="1494496" cy="1826582"/>
            </a:xfrm>
            <a:prstGeom prst="rect">
              <a:avLst/>
            </a:prstGeom>
            <a:noFill/>
            <a:ln w="9525">
              <a:noFill/>
              <a:miter lim="800000"/>
              <a:headEnd/>
              <a:tailEnd/>
            </a:ln>
          </p:spPr>
        </p:pic>
      </p:grpSp>
      <p:pic>
        <p:nvPicPr>
          <p:cNvPr id="10" name="İçerik Yer Tutucusu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rot="19520687">
            <a:off x="10290329" y="5779796"/>
            <a:ext cx="1263340" cy="782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2" descr="C:\Users\B&amp;B\Desktop\aile-cuzdani-haber-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031" y="5063982"/>
            <a:ext cx="1966040" cy="172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89047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1" name="Picture 2" descr="C:\Users\B&amp;B\Desktop\aile-cuzdani-habe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31" y="5063982"/>
            <a:ext cx="1966040" cy="1721340"/>
          </a:xfrm>
          <a:prstGeom prst="rect">
            <a:avLst/>
          </a:prstGeom>
          <a:noFill/>
          <a:extLst>
            <a:ext uri="{909E8E84-426E-40DD-AFC4-6F175D3DCCD1}">
              <a14:hiddenFill xmlns:a14="http://schemas.microsoft.com/office/drawing/2010/main">
                <a:solidFill>
                  <a:srgbClr val="FFFFFF"/>
                </a:solidFill>
              </a14:hiddenFill>
            </a:ext>
          </a:extLst>
        </p:spPr>
      </p:pic>
      <p:sp>
        <p:nvSpPr>
          <p:cNvPr id="16385" name="Rectangle 3"/>
          <p:cNvSpPr>
            <a:spLocks noChangeArrowheads="1"/>
          </p:cNvSpPr>
          <p:nvPr/>
        </p:nvSpPr>
        <p:spPr bwMode="auto">
          <a:xfrm>
            <a:off x="898525" y="855663"/>
            <a:ext cx="10023475" cy="5078313"/>
          </a:xfrm>
          <a:prstGeom prst="rect">
            <a:avLst/>
          </a:prstGeom>
          <a:noFill/>
          <a:ln w="9525">
            <a:noFill/>
            <a:miter lim="800000"/>
            <a:headEnd/>
            <a:tailEnd/>
          </a:ln>
        </p:spPr>
        <p:txBody>
          <a:bodyPr>
            <a:spAutoFit/>
          </a:bodyPr>
          <a:lstStyle/>
          <a:p>
            <a:pPr algn="just"/>
            <a:r>
              <a:rPr lang="tr-TR" sz="2400" b="1" dirty="0">
                <a:solidFill>
                  <a:srgbClr val="008080"/>
                </a:solidFill>
              </a:rPr>
              <a:t>YAŞIN HESAPLANMASI</a:t>
            </a:r>
          </a:p>
          <a:p>
            <a:pPr algn="just"/>
            <a:r>
              <a:rPr lang="tr-TR" sz="2000" b="1" dirty="0" smtClean="0">
                <a:solidFill>
                  <a:srgbClr val="008080"/>
                </a:solidFill>
              </a:rPr>
              <a:t>	</a:t>
            </a:r>
            <a:r>
              <a:rPr lang="tr-TR" sz="2000" dirty="0" smtClean="0">
                <a:solidFill>
                  <a:srgbClr val="008080"/>
                </a:solidFill>
              </a:rPr>
              <a:t>Evlendirme </a:t>
            </a:r>
            <a:r>
              <a:rPr lang="tr-TR" sz="2000" dirty="0">
                <a:solidFill>
                  <a:srgbClr val="008080"/>
                </a:solidFill>
              </a:rPr>
              <a:t>Yönetmeliğinin 47’nci maddesi ile “Evlenmek üzere müracaat edenlerin kimliklerinde doğum tarihinin yalnızca yılı yazılı olup da ay ve günü yazılı olmayanların yaşının hesaplanmasında, kişinin doğduğu yılın Temmuz ayının birinci günü başlangıç olarak kabul edilir.</a:t>
            </a:r>
          </a:p>
          <a:p>
            <a:pPr algn="just"/>
            <a:r>
              <a:rPr lang="tr-TR" sz="2000" dirty="0" smtClean="0">
                <a:solidFill>
                  <a:srgbClr val="008080"/>
                </a:solidFill>
              </a:rPr>
              <a:t>	Eğer </a:t>
            </a:r>
            <a:r>
              <a:rPr lang="tr-TR" sz="2000" dirty="0">
                <a:solidFill>
                  <a:srgbClr val="008080"/>
                </a:solidFill>
              </a:rPr>
              <a:t>doğum tarihinin ay ve yılı yazılı ise bu takdirde yazılı olan ayın ilk günü başlangıç olarak alınır.” şeklinde düzenlenmiştir.</a:t>
            </a:r>
          </a:p>
          <a:p>
            <a:pPr algn="just"/>
            <a:r>
              <a:rPr lang="tr-TR" sz="2000" dirty="0">
                <a:solidFill>
                  <a:srgbClr val="008080"/>
                </a:solidFill>
              </a:rPr>
              <a:t>5490 sayılı Nüfus Hizmetleri Kanununun 39’uncu maddesinin 2’nci fıkrasında “Doğum tarihlerinde doğum yılı yazılıp, doğum ayı ve günü yazılmamış olanların yaşlarının hesaplanmasında doğduğu yılın Temmuz ayının birinci günü, ayı yazılıp da günü belli olmayanlar için de o ayın birinci günü başlangıç olarak alınır.” hükmü yer almış olup, Yönetmeliğin bu maddesi de bu doğrultudadır. Ancak MERNİS veri tabanında kayıtlı olanların tamamına Bakanlıkça ay ve gün ilavesi yapıldığından bu maddenin işlerliği kalmamıştır.</a:t>
            </a:r>
          </a:p>
          <a:p>
            <a:pPr algn="just"/>
            <a:r>
              <a:rPr lang="tr-TR" sz="2000" dirty="0" smtClean="0">
                <a:solidFill>
                  <a:srgbClr val="008080"/>
                </a:solidFill>
              </a:rPr>
              <a:t>	5718 </a:t>
            </a:r>
            <a:r>
              <a:rPr lang="tr-TR" sz="2000" dirty="0">
                <a:solidFill>
                  <a:srgbClr val="008080"/>
                </a:solidFill>
              </a:rPr>
              <a:t>sayılı Milletlerarası Özel Hukuk Ve Usul Hukuku Hakkında Kanunun 13’üncü maddesi uyarınca kendi mevzuatlarının geçerli olduğu bilinmelidir.</a:t>
            </a: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grpSp>
        <p:nvGrpSpPr>
          <p:cNvPr id="7" name="32 Grup"/>
          <p:cNvGrpSpPr>
            <a:grpSpLocks/>
          </p:cNvGrpSpPr>
          <p:nvPr/>
        </p:nvGrpSpPr>
        <p:grpSpPr bwMode="auto">
          <a:xfrm>
            <a:off x="10875426" y="549275"/>
            <a:ext cx="1153061" cy="1363114"/>
            <a:chOff x="5856465" y="4334677"/>
            <a:chExt cx="1794207" cy="2042171"/>
          </a:xfrm>
        </p:grpSpPr>
        <p:pic>
          <p:nvPicPr>
            <p:cNvPr id="8" name="Picture 10" descr="Kadın NC-ön"/>
            <p:cNvPicPr>
              <a:picLocks noChangeAspect="1" noChangeArrowheads="1"/>
            </p:cNvPicPr>
            <p:nvPr/>
          </p:nvPicPr>
          <p:blipFill>
            <a:blip r:embed="rId3"/>
            <a:srcRect l="2768" b="2914"/>
            <a:stretch>
              <a:fillRect/>
            </a:stretch>
          </p:blipFill>
          <p:spPr bwMode="auto">
            <a:xfrm>
              <a:off x="5856465" y="4334677"/>
              <a:ext cx="1506357" cy="1826582"/>
            </a:xfrm>
            <a:prstGeom prst="rect">
              <a:avLst/>
            </a:prstGeom>
            <a:noFill/>
            <a:ln w="9525">
              <a:noFill/>
              <a:miter lim="800000"/>
              <a:headEnd/>
              <a:tailEnd/>
            </a:ln>
          </p:spPr>
        </p:pic>
        <p:pic>
          <p:nvPicPr>
            <p:cNvPr id="9" name="Picture 9" descr="Erkek NC-ön"/>
            <p:cNvPicPr>
              <a:picLocks noChangeAspect="1" noChangeArrowheads="1"/>
            </p:cNvPicPr>
            <p:nvPr/>
          </p:nvPicPr>
          <p:blipFill>
            <a:blip r:embed="rId4"/>
            <a:srcRect l="2789" b="838"/>
            <a:stretch>
              <a:fillRect/>
            </a:stretch>
          </p:blipFill>
          <p:spPr bwMode="auto">
            <a:xfrm>
              <a:off x="6156176" y="4550266"/>
              <a:ext cx="1494496" cy="1826582"/>
            </a:xfrm>
            <a:prstGeom prst="rect">
              <a:avLst/>
            </a:prstGeom>
            <a:noFill/>
            <a:ln w="9525">
              <a:noFill/>
              <a:miter lim="800000"/>
              <a:headEnd/>
              <a:tailEnd/>
            </a:ln>
          </p:spPr>
        </p:pic>
      </p:grpSp>
      <p:pic>
        <p:nvPicPr>
          <p:cNvPr id="10" name="İçerik Yer Tutucusu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rot="19520687">
            <a:off x="10290329" y="5779796"/>
            <a:ext cx="1263340" cy="782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716409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1" name="Picture 2" descr="C:\Users\B&amp;B\Desktop\aile-cuzdani-habe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31" y="5063982"/>
            <a:ext cx="1966040" cy="1721340"/>
          </a:xfrm>
          <a:prstGeom prst="rect">
            <a:avLst/>
          </a:prstGeom>
          <a:noFill/>
          <a:extLst>
            <a:ext uri="{909E8E84-426E-40DD-AFC4-6F175D3DCCD1}">
              <a14:hiddenFill xmlns:a14="http://schemas.microsoft.com/office/drawing/2010/main">
                <a:solidFill>
                  <a:srgbClr val="FFFFFF"/>
                </a:solidFill>
              </a14:hiddenFill>
            </a:ext>
          </a:extLst>
        </p:spPr>
      </p:pic>
      <p:sp>
        <p:nvSpPr>
          <p:cNvPr id="16385" name="Rectangle 3"/>
          <p:cNvSpPr>
            <a:spLocks noChangeArrowheads="1"/>
          </p:cNvSpPr>
          <p:nvPr/>
        </p:nvSpPr>
        <p:spPr bwMode="auto">
          <a:xfrm>
            <a:off x="898525" y="855663"/>
            <a:ext cx="10023475" cy="4770537"/>
          </a:xfrm>
          <a:prstGeom prst="rect">
            <a:avLst/>
          </a:prstGeom>
          <a:noFill/>
          <a:ln w="9525">
            <a:noFill/>
            <a:miter lim="800000"/>
            <a:headEnd/>
            <a:tailEnd/>
          </a:ln>
        </p:spPr>
        <p:txBody>
          <a:bodyPr>
            <a:spAutoFit/>
          </a:bodyPr>
          <a:lstStyle/>
          <a:p>
            <a:pPr algn="just"/>
            <a:r>
              <a:rPr lang="tr-TR" sz="2400" b="1" dirty="0" smtClean="0">
                <a:solidFill>
                  <a:srgbClr val="008080"/>
                </a:solidFill>
              </a:rPr>
              <a:t>EVLENDİRME YÖNETMELİĞİNİN 7. MADDESİ</a:t>
            </a:r>
          </a:p>
          <a:p>
            <a:pPr algn="just"/>
            <a:r>
              <a:rPr lang="tr-TR" sz="2000" b="1" dirty="0">
                <a:solidFill>
                  <a:srgbClr val="008080"/>
                </a:solidFill>
              </a:rPr>
              <a:t>	</a:t>
            </a:r>
            <a:endParaRPr lang="tr-TR" sz="2000" b="1" dirty="0" smtClean="0">
              <a:solidFill>
                <a:srgbClr val="008080"/>
              </a:solidFill>
            </a:endParaRPr>
          </a:p>
          <a:p>
            <a:pPr algn="just"/>
            <a:r>
              <a:rPr lang="tr-TR" sz="2000" b="1" dirty="0">
                <a:solidFill>
                  <a:srgbClr val="008080"/>
                </a:solidFill>
              </a:rPr>
              <a:t>	</a:t>
            </a:r>
            <a:r>
              <a:rPr lang="tr-TR" sz="2400" dirty="0" smtClean="0">
                <a:solidFill>
                  <a:srgbClr val="008080"/>
                </a:solidFill>
              </a:rPr>
              <a:t>Evlendirme </a:t>
            </a:r>
            <a:r>
              <a:rPr lang="tr-TR" sz="2400" dirty="0">
                <a:solidFill>
                  <a:srgbClr val="008080"/>
                </a:solidFill>
              </a:rPr>
              <a:t>Memuru, belediye bulunan yerlerde Belediye Başkanı veya bu işle görevlendireceği memur, köylerde muhtardır. Eşlerden her ikisinin veya birinin yabancı olması halinde evlendirmeye belediye evlendirme memurlukları ile nüfus müdürlükleri yetkilidir.</a:t>
            </a:r>
          </a:p>
          <a:p>
            <a:pPr algn="just"/>
            <a:r>
              <a:rPr lang="tr-TR" sz="2400" dirty="0" smtClean="0">
                <a:solidFill>
                  <a:srgbClr val="008080"/>
                </a:solidFill>
              </a:rPr>
              <a:t>	Yabancı </a:t>
            </a:r>
            <a:r>
              <a:rPr lang="tr-TR" sz="2400" dirty="0">
                <a:solidFill>
                  <a:srgbClr val="008080"/>
                </a:solidFill>
              </a:rPr>
              <a:t>yetkili makamlardan alınan belge, Devletimizin de taraf olduğu uluslararası bir sözleşme uyarınca düzenlenmiş çok dilli bir belge ise başkaca bir işleme tabi olmaksızın gereği yapılır. Yabancı resmi makamlarca verilmiş olan evlenme ehliyet belgelerin tasdik işlemleri Nüfus Hizmetleri Kanununun Uygulanmasına İlişkin Yönetmeliğin </a:t>
            </a:r>
            <a:r>
              <a:rPr lang="tr-TR" sz="2400" dirty="0" smtClean="0">
                <a:solidFill>
                  <a:srgbClr val="008080"/>
                </a:solidFill>
              </a:rPr>
              <a:t>167</a:t>
            </a:r>
            <a:r>
              <a:rPr lang="tr-TR" sz="2400" smtClean="0">
                <a:solidFill>
                  <a:srgbClr val="008080"/>
                </a:solidFill>
              </a:rPr>
              <a:t>. maddesi </a:t>
            </a:r>
            <a:r>
              <a:rPr lang="tr-TR" sz="2400" dirty="0">
                <a:solidFill>
                  <a:srgbClr val="008080"/>
                </a:solidFill>
              </a:rPr>
              <a:t>hükümlerine göre yapılacaktır.</a:t>
            </a:r>
          </a:p>
          <a:p>
            <a:pPr algn="just"/>
            <a:endParaRPr lang="tr-TR" sz="2000" dirty="0">
              <a:solidFill>
                <a:srgbClr val="008080"/>
              </a:solidFill>
            </a:endParaRP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grpSp>
        <p:nvGrpSpPr>
          <p:cNvPr id="7" name="32 Grup"/>
          <p:cNvGrpSpPr>
            <a:grpSpLocks/>
          </p:cNvGrpSpPr>
          <p:nvPr/>
        </p:nvGrpSpPr>
        <p:grpSpPr bwMode="auto">
          <a:xfrm>
            <a:off x="10875426" y="549275"/>
            <a:ext cx="1153061" cy="1363114"/>
            <a:chOff x="5856465" y="4334677"/>
            <a:chExt cx="1794207" cy="2042171"/>
          </a:xfrm>
        </p:grpSpPr>
        <p:pic>
          <p:nvPicPr>
            <p:cNvPr id="8" name="Picture 10" descr="Kadın NC-ön"/>
            <p:cNvPicPr>
              <a:picLocks noChangeAspect="1" noChangeArrowheads="1"/>
            </p:cNvPicPr>
            <p:nvPr/>
          </p:nvPicPr>
          <p:blipFill>
            <a:blip r:embed="rId3"/>
            <a:srcRect l="2768" b="2914"/>
            <a:stretch>
              <a:fillRect/>
            </a:stretch>
          </p:blipFill>
          <p:spPr bwMode="auto">
            <a:xfrm>
              <a:off x="5856465" y="4334677"/>
              <a:ext cx="1506357" cy="1826582"/>
            </a:xfrm>
            <a:prstGeom prst="rect">
              <a:avLst/>
            </a:prstGeom>
            <a:noFill/>
            <a:ln w="9525">
              <a:noFill/>
              <a:miter lim="800000"/>
              <a:headEnd/>
              <a:tailEnd/>
            </a:ln>
          </p:spPr>
        </p:pic>
        <p:pic>
          <p:nvPicPr>
            <p:cNvPr id="9" name="Picture 9" descr="Erkek NC-ön"/>
            <p:cNvPicPr>
              <a:picLocks noChangeAspect="1" noChangeArrowheads="1"/>
            </p:cNvPicPr>
            <p:nvPr/>
          </p:nvPicPr>
          <p:blipFill>
            <a:blip r:embed="rId4"/>
            <a:srcRect l="2789" b="838"/>
            <a:stretch>
              <a:fillRect/>
            </a:stretch>
          </p:blipFill>
          <p:spPr bwMode="auto">
            <a:xfrm>
              <a:off x="6156176" y="4550266"/>
              <a:ext cx="1494496" cy="1826582"/>
            </a:xfrm>
            <a:prstGeom prst="rect">
              <a:avLst/>
            </a:prstGeom>
            <a:noFill/>
            <a:ln w="9525">
              <a:noFill/>
              <a:miter lim="800000"/>
              <a:headEnd/>
              <a:tailEnd/>
            </a:ln>
          </p:spPr>
        </p:pic>
      </p:grpSp>
      <p:pic>
        <p:nvPicPr>
          <p:cNvPr id="10" name="İçerik Yer Tutucusu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rot="19520687">
            <a:off x="10290329" y="5779796"/>
            <a:ext cx="1263340" cy="782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7470304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5011737" cy="5262979"/>
          </a:xfrm>
          <a:prstGeom prst="rect">
            <a:avLst/>
          </a:prstGeom>
          <a:noFill/>
          <a:ln w="9525">
            <a:noFill/>
            <a:miter lim="800000"/>
            <a:headEnd/>
            <a:tailEnd/>
          </a:ln>
        </p:spPr>
        <p:txBody>
          <a:bodyPr wrap="square">
            <a:spAutoFit/>
          </a:bodyPr>
          <a:lstStyle/>
          <a:p>
            <a:pPr algn="just"/>
            <a:r>
              <a:rPr lang="tr-TR" sz="2400" b="1" dirty="0">
                <a:solidFill>
                  <a:srgbClr val="008080"/>
                </a:solidFill>
              </a:rPr>
              <a:t>KIYAFET</a:t>
            </a:r>
          </a:p>
          <a:p>
            <a:pPr algn="just"/>
            <a:endParaRPr lang="tr-TR" sz="2400" b="1" dirty="0">
              <a:solidFill>
                <a:srgbClr val="008080"/>
              </a:solidFill>
            </a:endParaRPr>
          </a:p>
          <a:p>
            <a:pPr algn="just"/>
            <a:r>
              <a:rPr lang="tr-TR" sz="2400" b="1" dirty="0">
                <a:solidFill>
                  <a:srgbClr val="008080"/>
                </a:solidFill>
              </a:rPr>
              <a:t>	</a:t>
            </a:r>
            <a:r>
              <a:rPr lang="tr-TR" sz="2400" dirty="0">
                <a:solidFill>
                  <a:srgbClr val="008080"/>
                </a:solidFill>
              </a:rPr>
              <a:t>İl ve ilçe müftülüklerinde evlendirme memurluğu görevi verilenler de genel bütçeden karşılanacak harcamayla Evlendirme Yönetme­liği ekinde gösterilen cübbeyi yaptırmak ve evlenme törenlerinde bu cübbeyi giymek zorundadırlar.</a:t>
            </a:r>
          </a:p>
          <a:p>
            <a:pPr algn="just"/>
            <a:endParaRPr lang="tr-TR" sz="2400" dirty="0">
              <a:solidFill>
                <a:srgbClr val="008080"/>
              </a:solidFill>
            </a:endParaRPr>
          </a:p>
          <a:p>
            <a:pPr algn="just"/>
            <a:r>
              <a:rPr lang="tr-TR" sz="2400" dirty="0">
                <a:solidFill>
                  <a:srgbClr val="008080"/>
                </a:solidFill>
              </a:rPr>
              <a:t>	Bu kıyafetlerin giderleri mensup oldukları kuruluşların bütçelerinden karşılanır.</a:t>
            </a: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grpSp>
        <p:nvGrpSpPr>
          <p:cNvPr id="7" name="32 Grup"/>
          <p:cNvGrpSpPr>
            <a:grpSpLocks/>
          </p:cNvGrpSpPr>
          <p:nvPr/>
        </p:nvGrpSpPr>
        <p:grpSpPr bwMode="auto">
          <a:xfrm>
            <a:off x="10875426" y="549275"/>
            <a:ext cx="1153061" cy="1363114"/>
            <a:chOff x="5856465" y="4334677"/>
            <a:chExt cx="1794207" cy="2042171"/>
          </a:xfrm>
        </p:grpSpPr>
        <p:pic>
          <p:nvPicPr>
            <p:cNvPr id="8" name="Picture 10" descr="Kadın NC-ön"/>
            <p:cNvPicPr>
              <a:picLocks noChangeAspect="1" noChangeArrowheads="1"/>
            </p:cNvPicPr>
            <p:nvPr/>
          </p:nvPicPr>
          <p:blipFill>
            <a:blip r:embed="rId2"/>
            <a:srcRect l="2768" b="2914"/>
            <a:stretch>
              <a:fillRect/>
            </a:stretch>
          </p:blipFill>
          <p:spPr bwMode="auto">
            <a:xfrm>
              <a:off x="5856465" y="4334677"/>
              <a:ext cx="1506357" cy="1826582"/>
            </a:xfrm>
            <a:prstGeom prst="rect">
              <a:avLst/>
            </a:prstGeom>
            <a:noFill/>
            <a:ln w="9525">
              <a:noFill/>
              <a:miter lim="800000"/>
              <a:headEnd/>
              <a:tailEnd/>
            </a:ln>
          </p:spPr>
        </p:pic>
        <p:pic>
          <p:nvPicPr>
            <p:cNvPr id="9" name="Picture 9" descr="Erkek NC-ön"/>
            <p:cNvPicPr>
              <a:picLocks noChangeAspect="1" noChangeArrowheads="1"/>
            </p:cNvPicPr>
            <p:nvPr/>
          </p:nvPicPr>
          <p:blipFill>
            <a:blip r:embed="rId3"/>
            <a:srcRect l="2789" b="838"/>
            <a:stretch>
              <a:fillRect/>
            </a:stretch>
          </p:blipFill>
          <p:spPr bwMode="auto">
            <a:xfrm>
              <a:off x="6156176" y="4550266"/>
              <a:ext cx="1494496" cy="1826582"/>
            </a:xfrm>
            <a:prstGeom prst="rect">
              <a:avLst/>
            </a:prstGeom>
            <a:noFill/>
            <a:ln w="9525">
              <a:noFill/>
              <a:miter lim="800000"/>
              <a:headEnd/>
              <a:tailEnd/>
            </a:ln>
          </p:spPr>
        </p:pic>
      </p:grpSp>
      <p:pic>
        <p:nvPicPr>
          <p:cNvPr id="10" name="İçerik Yer Tutucusu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rot="19520687">
            <a:off x="10290329" y="5779796"/>
            <a:ext cx="1263340" cy="782008"/>
          </a:xfrm>
          <a:prstGeom prst="rect">
            <a:avLst/>
          </a:prstGeom>
          <a:noFill/>
          <a:ln w="9525">
            <a:noFill/>
            <a:miter lim="800000"/>
            <a:headEnd/>
            <a:tailEnd/>
          </a:ln>
        </p:spPr>
      </p:pic>
      <p:pic>
        <p:nvPicPr>
          <p:cNvPr id="2" name="Resim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32144" y="798601"/>
            <a:ext cx="3416806" cy="5810074"/>
          </a:xfrm>
          <a:prstGeom prst="rect">
            <a:avLst/>
          </a:prstGeom>
          <a:ln>
            <a:noFill/>
          </a:ln>
          <a:effectLst>
            <a:softEdge rad="112500"/>
          </a:effectLst>
        </p:spPr>
      </p:pic>
      <p:pic>
        <p:nvPicPr>
          <p:cNvPr id="12" name="Picture 2" descr="C:\Users\B&amp;B\Desktop\aile-cuzdani-haber-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843179">
            <a:off x="9340398" y="2566345"/>
            <a:ext cx="1515821" cy="1327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13867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10023475" cy="4893647"/>
          </a:xfrm>
          <a:prstGeom prst="rect">
            <a:avLst/>
          </a:prstGeom>
          <a:noFill/>
          <a:ln w="9525">
            <a:noFill/>
            <a:miter lim="800000"/>
            <a:headEnd/>
            <a:tailEnd/>
          </a:ln>
        </p:spPr>
        <p:txBody>
          <a:bodyPr>
            <a:spAutoFit/>
          </a:bodyPr>
          <a:lstStyle/>
          <a:p>
            <a:pPr algn="just"/>
            <a:r>
              <a:rPr lang="tr-TR" sz="2400" b="1" dirty="0">
                <a:solidFill>
                  <a:srgbClr val="008080"/>
                </a:solidFill>
              </a:rPr>
              <a:t>DEVİR VE TESLİM KONUSU, SÜRESİ</a:t>
            </a:r>
          </a:p>
          <a:p>
            <a:pPr algn="just"/>
            <a:endParaRPr lang="tr-TR" sz="2400" b="1" dirty="0">
              <a:solidFill>
                <a:srgbClr val="008080"/>
              </a:solidFill>
            </a:endParaRPr>
          </a:p>
          <a:p>
            <a:pPr algn="just"/>
            <a:r>
              <a:rPr lang="tr-TR" sz="2400" b="1" dirty="0">
                <a:solidFill>
                  <a:srgbClr val="008080"/>
                </a:solidFill>
              </a:rPr>
              <a:t>Devir teslim kapsamına girenler;</a:t>
            </a:r>
          </a:p>
          <a:p>
            <a:pPr algn="just"/>
            <a:endParaRPr lang="tr-TR" sz="2400" b="1" dirty="0">
              <a:solidFill>
                <a:srgbClr val="008080"/>
              </a:solidFill>
            </a:endParaRPr>
          </a:p>
          <a:p>
            <a:pPr algn="just"/>
            <a:r>
              <a:rPr lang="tr-TR" sz="2400" b="1" dirty="0">
                <a:solidFill>
                  <a:srgbClr val="008080"/>
                </a:solidFill>
              </a:rPr>
              <a:t>a) Mühürler,</a:t>
            </a:r>
          </a:p>
          <a:p>
            <a:pPr algn="just"/>
            <a:r>
              <a:rPr lang="tr-TR" sz="2400" b="1" dirty="0">
                <a:solidFill>
                  <a:srgbClr val="008080"/>
                </a:solidFill>
              </a:rPr>
              <a:t>b) Evlenme kütükleri,</a:t>
            </a:r>
          </a:p>
          <a:p>
            <a:pPr algn="just"/>
            <a:r>
              <a:rPr lang="tr-TR" sz="2400" b="1" dirty="0">
                <a:solidFill>
                  <a:srgbClr val="008080"/>
                </a:solidFill>
              </a:rPr>
              <a:t>c) Defterler,</a:t>
            </a:r>
          </a:p>
          <a:p>
            <a:pPr algn="just"/>
            <a:r>
              <a:rPr lang="tr-TR" sz="2400" b="1" dirty="0">
                <a:solidFill>
                  <a:srgbClr val="008080"/>
                </a:solidFill>
              </a:rPr>
              <a:t>d) Belgeler ve dosyalar,</a:t>
            </a:r>
          </a:p>
          <a:p>
            <a:pPr algn="just"/>
            <a:r>
              <a:rPr lang="tr-TR" sz="2400" b="1" dirty="0">
                <a:solidFill>
                  <a:srgbClr val="008080"/>
                </a:solidFill>
              </a:rPr>
              <a:t>e) Cübbe,</a:t>
            </a:r>
          </a:p>
          <a:p>
            <a:pPr algn="just"/>
            <a:r>
              <a:rPr lang="tr-TR" sz="2400" b="1" dirty="0">
                <a:solidFill>
                  <a:srgbClr val="008080"/>
                </a:solidFill>
              </a:rPr>
              <a:t>f) Döşeme ve demirbaşlar.</a:t>
            </a:r>
          </a:p>
          <a:p>
            <a:pPr algn="just"/>
            <a:endParaRPr lang="tr-TR" sz="2400" b="1" dirty="0">
              <a:solidFill>
                <a:srgbClr val="008080"/>
              </a:solidFill>
            </a:endParaRPr>
          </a:p>
          <a:p>
            <a:pPr algn="just"/>
            <a:r>
              <a:rPr lang="tr-TR" sz="2400" dirty="0">
                <a:solidFill>
                  <a:srgbClr val="008080"/>
                </a:solidFill>
              </a:rPr>
              <a:t>Devir teslim işlemi için tanınan süre 15 gün olup, istifa halinde bu süre en çok 30 gündür.</a:t>
            </a: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grpSp>
        <p:nvGrpSpPr>
          <p:cNvPr id="7" name="32 Grup"/>
          <p:cNvGrpSpPr>
            <a:grpSpLocks/>
          </p:cNvGrpSpPr>
          <p:nvPr/>
        </p:nvGrpSpPr>
        <p:grpSpPr bwMode="auto">
          <a:xfrm>
            <a:off x="10875426" y="549275"/>
            <a:ext cx="1153061" cy="1363114"/>
            <a:chOff x="5856465" y="4334677"/>
            <a:chExt cx="1794207" cy="2042171"/>
          </a:xfrm>
        </p:grpSpPr>
        <p:pic>
          <p:nvPicPr>
            <p:cNvPr id="8" name="Picture 10" descr="Kadın NC-ön"/>
            <p:cNvPicPr>
              <a:picLocks noChangeAspect="1" noChangeArrowheads="1"/>
            </p:cNvPicPr>
            <p:nvPr/>
          </p:nvPicPr>
          <p:blipFill>
            <a:blip r:embed="rId2"/>
            <a:srcRect l="2768" b="2914"/>
            <a:stretch>
              <a:fillRect/>
            </a:stretch>
          </p:blipFill>
          <p:spPr bwMode="auto">
            <a:xfrm>
              <a:off x="5856465" y="4334677"/>
              <a:ext cx="1506357" cy="1826582"/>
            </a:xfrm>
            <a:prstGeom prst="rect">
              <a:avLst/>
            </a:prstGeom>
            <a:noFill/>
            <a:ln w="9525">
              <a:noFill/>
              <a:miter lim="800000"/>
              <a:headEnd/>
              <a:tailEnd/>
            </a:ln>
          </p:spPr>
        </p:pic>
        <p:pic>
          <p:nvPicPr>
            <p:cNvPr id="9" name="Picture 9" descr="Erkek NC-ön"/>
            <p:cNvPicPr>
              <a:picLocks noChangeAspect="1" noChangeArrowheads="1"/>
            </p:cNvPicPr>
            <p:nvPr/>
          </p:nvPicPr>
          <p:blipFill>
            <a:blip r:embed="rId3"/>
            <a:srcRect l="2789" b="838"/>
            <a:stretch>
              <a:fillRect/>
            </a:stretch>
          </p:blipFill>
          <p:spPr bwMode="auto">
            <a:xfrm>
              <a:off x="6156176" y="4550266"/>
              <a:ext cx="1494496" cy="1826582"/>
            </a:xfrm>
            <a:prstGeom prst="rect">
              <a:avLst/>
            </a:prstGeom>
            <a:noFill/>
            <a:ln w="9525">
              <a:noFill/>
              <a:miter lim="800000"/>
              <a:headEnd/>
              <a:tailEnd/>
            </a:ln>
          </p:spPr>
        </p:pic>
      </p:grpSp>
      <p:pic>
        <p:nvPicPr>
          <p:cNvPr id="10" name="İçerik Yer Tutucusu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rot="2924098">
            <a:off x="266854" y="5725880"/>
            <a:ext cx="1263340" cy="7820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2" descr="C:\Users\B&amp;B\Desktop\aile-cuzdani-haber-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717172">
            <a:off x="10097891" y="4939196"/>
            <a:ext cx="1966040" cy="172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28412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10023475" cy="3046988"/>
          </a:xfrm>
          <a:prstGeom prst="rect">
            <a:avLst/>
          </a:prstGeom>
          <a:noFill/>
          <a:ln w="9525">
            <a:noFill/>
            <a:miter lim="800000"/>
            <a:headEnd/>
            <a:tailEnd/>
          </a:ln>
        </p:spPr>
        <p:txBody>
          <a:bodyPr>
            <a:spAutoFit/>
          </a:bodyPr>
          <a:lstStyle/>
          <a:p>
            <a:pPr algn="just"/>
            <a:r>
              <a:rPr lang="tr-TR" sz="2400" b="1" dirty="0">
                <a:solidFill>
                  <a:srgbClr val="008080"/>
                </a:solidFill>
              </a:rPr>
              <a:t>DEVİR VE TESLİMDE USUL</a:t>
            </a:r>
          </a:p>
          <a:p>
            <a:pPr algn="just"/>
            <a:endParaRPr lang="tr-TR" sz="2400" b="1" dirty="0">
              <a:solidFill>
                <a:srgbClr val="008080"/>
              </a:solidFill>
            </a:endParaRPr>
          </a:p>
          <a:p>
            <a:pPr algn="just"/>
            <a:r>
              <a:rPr lang="tr-TR" sz="2400" b="1" dirty="0">
                <a:solidFill>
                  <a:srgbClr val="008080"/>
                </a:solidFill>
              </a:rPr>
              <a:t>	</a:t>
            </a:r>
            <a:r>
              <a:rPr lang="tr-TR" sz="2400" dirty="0">
                <a:solidFill>
                  <a:srgbClr val="008080"/>
                </a:solidFill>
              </a:rPr>
              <a:t>Devir teslim tutanağı dört örnek halinde düzenlenecek ve tutanağın altı devir alanla devir eden tarafından imzalanır.</a:t>
            </a:r>
          </a:p>
          <a:p>
            <a:pPr algn="just"/>
            <a:endParaRPr lang="tr-TR" sz="2400" dirty="0">
              <a:solidFill>
                <a:srgbClr val="008080"/>
              </a:solidFill>
            </a:endParaRPr>
          </a:p>
          <a:p>
            <a:pPr algn="just"/>
            <a:r>
              <a:rPr lang="tr-TR" sz="2400" dirty="0">
                <a:solidFill>
                  <a:srgbClr val="008080"/>
                </a:solidFill>
              </a:rPr>
              <a:t>	Tutanakların birer örneği devir verene, bir örneği devir alana verilir ve bir örneği dairedeki ilgili dosyasına konur, dördüncü örnek ise il veya ilçe müdür­lüklerine gönderilir.</a:t>
            </a: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grpSp>
        <p:nvGrpSpPr>
          <p:cNvPr id="7" name="32 Grup"/>
          <p:cNvGrpSpPr>
            <a:grpSpLocks/>
          </p:cNvGrpSpPr>
          <p:nvPr/>
        </p:nvGrpSpPr>
        <p:grpSpPr bwMode="auto">
          <a:xfrm>
            <a:off x="10875426" y="549275"/>
            <a:ext cx="1153061" cy="1363114"/>
            <a:chOff x="5856465" y="4334677"/>
            <a:chExt cx="1794207" cy="2042171"/>
          </a:xfrm>
        </p:grpSpPr>
        <p:pic>
          <p:nvPicPr>
            <p:cNvPr id="8" name="Picture 10" descr="Kadın NC-ön"/>
            <p:cNvPicPr>
              <a:picLocks noChangeAspect="1" noChangeArrowheads="1"/>
            </p:cNvPicPr>
            <p:nvPr/>
          </p:nvPicPr>
          <p:blipFill>
            <a:blip r:embed="rId2"/>
            <a:srcRect l="2768" b="2914"/>
            <a:stretch>
              <a:fillRect/>
            </a:stretch>
          </p:blipFill>
          <p:spPr bwMode="auto">
            <a:xfrm>
              <a:off x="5856465" y="4334677"/>
              <a:ext cx="1506357" cy="1826582"/>
            </a:xfrm>
            <a:prstGeom prst="rect">
              <a:avLst/>
            </a:prstGeom>
            <a:noFill/>
            <a:ln w="9525">
              <a:noFill/>
              <a:miter lim="800000"/>
              <a:headEnd/>
              <a:tailEnd/>
            </a:ln>
          </p:spPr>
        </p:pic>
        <p:pic>
          <p:nvPicPr>
            <p:cNvPr id="9" name="Picture 9" descr="Erkek NC-ön"/>
            <p:cNvPicPr>
              <a:picLocks noChangeAspect="1" noChangeArrowheads="1"/>
            </p:cNvPicPr>
            <p:nvPr/>
          </p:nvPicPr>
          <p:blipFill>
            <a:blip r:embed="rId3"/>
            <a:srcRect l="2789" b="838"/>
            <a:stretch>
              <a:fillRect/>
            </a:stretch>
          </p:blipFill>
          <p:spPr bwMode="auto">
            <a:xfrm>
              <a:off x="6156176" y="4550266"/>
              <a:ext cx="1494496" cy="1826582"/>
            </a:xfrm>
            <a:prstGeom prst="rect">
              <a:avLst/>
            </a:prstGeom>
            <a:noFill/>
            <a:ln w="9525">
              <a:noFill/>
              <a:miter lim="800000"/>
              <a:headEnd/>
              <a:tailEnd/>
            </a:ln>
          </p:spPr>
        </p:pic>
      </p:grpSp>
      <p:pic>
        <p:nvPicPr>
          <p:cNvPr id="10" name="İçerik Yer Tutucusu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rot="19520687">
            <a:off x="10290329" y="5779796"/>
            <a:ext cx="1263340" cy="782008"/>
          </a:xfrm>
          <a:prstGeom prst="rect">
            <a:avLst/>
          </a:prstGeom>
          <a:noFill/>
          <a:ln w="9525">
            <a:noFill/>
            <a:miter lim="800000"/>
            <a:headEnd/>
            <a:tailEnd/>
          </a:ln>
        </p:spPr>
      </p:pic>
      <p:pic>
        <p:nvPicPr>
          <p:cNvPr id="11" name="Picture 2" descr="C:\Users\B&amp;B\Desktop\aile-cuzdani-haber-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031" y="5063982"/>
            <a:ext cx="1966040" cy="172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2273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10023475" cy="6001643"/>
          </a:xfrm>
          <a:prstGeom prst="rect">
            <a:avLst/>
          </a:prstGeom>
          <a:noFill/>
          <a:ln w="9525">
            <a:noFill/>
            <a:miter lim="800000"/>
            <a:headEnd/>
            <a:tailEnd/>
          </a:ln>
        </p:spPr>
        <p:txBody>
          <a:bodyPr>
            <a:spAutoFit/>
          </a:bodyPr>
          <a:lstStyle/>
          <a:p>
            <a:r>
              <a:rPr lang="tr-TR" sz="2400" b="1" dirty="0">
                <a:solidFill>
                  <a:srgbClr val="008080"/>
                </a:solidFill>
              </a:rPr>
              <a:t>EVLENMENİN ŞARTLARI</a:t>
            </a:r>
          </a:p>
          <a:p>
            <a:endParaRPr lang="tr-TR" sz="2400" b="1" dirty="0">
              <a:solidFill>
                <a:srgbClr val="008080"/>
              </a:solidFill>
            </a:endParaRPr>
          </a:p>
          <a:p>
            <a:r>
              <a:rPr lang="tr-TR" sz="2400" b="1" dirty="0">
                <a:solidFill>
                  <a:srgbClr val="008080"/>
                </a:solidFill>
              </a:rPr>
              <a:t>Evlenmenin şartları esasa ve şekle ait olmak üzere ikiye ayrılır.</a:t>
            </a:r>
          </a:p>
          <a:p>
            <a:endParaRPr lang="tr-TR" sz="2400" b="1" dirty="0">
              <a:solidFill>
                <a:srgbClr val="008080"/>
              </a:solidFill>
            </a:endParaRPr>
          </a:p>
          <a:p>
            <a:r>
              <a:rPr lang="tr-TR" sz="2400" b="1" dirty="0">
                <a:solidFill>
                  <a:srgbClr val="008080"/>
                </a:solidFill>
              </a:rPr>
              <a:t>I. Esasa Ait Şartlar</a:t>
            </a:r>
          </a:p>
          <a:p>
            <a:endParaRPr lang="tr-TR" sz="2400" b="1" dirty="0">
              <a:solidFill>
                <a:srgbClr val="008080"/>
              </a:solidFill>
            </a:endParaRPr>
          </a:p>
          <a:p>
            <a:pPr algn="just"/>
            <a:r>
              <a:rPr lang="tr-TR" sz="2400" dirty="0" smtClean="0">
                <a:solidFill>
                  <a:srgbClr val="008080"/>
                </a:solidFill>
              </a:rPr>
              <a:t>	4721 </a:t>
            </a:r>
            <a:r>
              <a:rPr lang="tr-TR" sz="2400" dirty="0">
                <a:solidFill>
                  <a:srgbClr val="008080"/>
                </a:solidFill>
              </a:rPr>
              <a:t>sayılı Türk Medeni Kanununun 124’üncü maddesinde erkek ve kadın ibareleri yer almıştır. Bu da farklı cinsiyette olanların evlenmelerini mümkün kılmıştır. Aynı cinsiyetteki kişilerin iç hukukumuza göre evlenmesi mümkün değildir. Buna rağmen aynı cinsiyette iki kişinin yapmış olduğu evlenme yoklukla maluldür. Böyle bir evlilik hiç doğmamış kabul edilir.</a:t>
            </a:r>
          </a:p>
          <a:p>
            <a:endParaRPr lang="tr-TR" sz="2400" b="1" dirty="0">
              <a:solidFill>
                <a:srgbClr val="008080"/>
              </a:solidFill>
            </a:endParaRPr>
          </a:p>
          <a:p>
            <a:r>
              <a:rPr lang="tr-TR" sz="2400" b="1" dirty="0">
                <a:solidFill>
                  <a:srgbClr val="008080"/>
                </a:solidFill>
              </a:rPr>
              <a:t>II. Evlenmenin Evlendirme Dairesinde Evlendirme Memurunun ve Ayırt Etme Gücüne Sahip Ergin İki Tanığın Önünde Yapılması Şartı</a:t>
            </a:r>
          </a:p>
          <a:p>
            <a:endParaRPr lang="tr-TR" sz="2400" b="1" dirty="0">
              <a:solidFill>
                <a:srgbClr val="008080"/>
              </a:solidFill>
            </a:endParaRP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pic>
        <p:nvPicPr>
          <p:cNvPr id="7" name="İçerik Yer Tutucusu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rot="19520687">
            <a:off x="11027711" y="5796965"/>
            <a:ext cx="1117605" cy="691798"/>
          </a:xfrm>
          <a:prstGeom prst="rect">
            <a:avLst/>
          </a:prstGeom>
          <a:noFill/>
          <a:ln w="9525">
            <a:noFill/>
            <a:miter lim="800000"/>
            <a:headEnd/>
            <a:tailEnd/>
          </a:ln>
        </p:spPr>
      </p:pic>
      <p:grpSp>
        <p:nvGrpSpPr>
          <p:cNvPr id="8" name="32 Grup"/>
          <p:cNvGrpSpPr>
            <a:grpSpLocks/>
          </p:cNvGrpSpPr>
          <p:nvPr/>
        </p:nvGrpSpPr>
        <p:grpSpPr bwMode="auto">
          <a:xfrm rot="20620668">
            <a:off x="11225294" y="549275"/>
            <a:ext cx="803194" cy="1099221"/>
            <a:chOff x="5856465" y="4334677"/>
            <a:chExt cx="1794207" cy="2042171"/>
          </a:xfrm>
        </p:grpSpPr>
        <p:pic>
          <p:nvPicPr>
            <p:cNvPr id="9" name="Picture 10" descr="Kadın NC-ön"/>
            <p:cNvPicPr>
              <a:picLocks noChangeAspect="1" noChangeArrowheads="1"/>
            </p:cNvPicPr>
            <p:nvPr/>
          </p:nvPicPr>
          <p:blipFill>
            <a:blip r:embed="rId3"/>
            <a:srcRect l="2768" b="2914"/>
            <a:stretch>
              <a:fillRect/>
            </a:stretch>
          </p:blipFill>
          <p:spPr bwMode="auto">
            <a:xfrm>
              <a:off x="5856465" y="4334677"/>
              <a:ext cx="1506357" cy="1826582"/>
            </a:xfrm>
            <a:prstGeom prst="rect">
              <a:avLst/>
            </a:prstGeom>
            <a:noFill/>
            <a:ln w="9525">
              <a:noFill/>
              <a:miter lim="800000"/>
              <a:headEnd/>
              <a:tailEnd/>
            </a:ln>
          </p:spPr>
        </p:pic>
        <p:pic>
          <p:nvPicPr>
            <p:cNvPr id="10" name="Picture 9" descr="Erkek NC-ön"/>
            <p:cNvPicPr>
              <a:picLocks noChangeAspect="1" noChangeArrowheads="1"/>
            </p:cNvPicPr>
            <p:nvPr/>
          </p:nvPicPr>
          <p:blipFill>
            <a:blip r:embed="rId4"/>
            <a:srcRect l="2789" b="838"/>
            <a:stretch>
              <a:fillRect/>
            </a:stretch>
          </p:blipFill>
          <p:spPr bwMode="auto">
            <a:xfrm>
              <a:off x="6156176" y="4550266"/>
              <a:ext cx="1494496" cy="1826582"/>
            </a:xfrm>
            <a:prstGeom prst="rect">
              <a:avLst/>
            </a:prstGeom>
            <a:noFill/>
            <a:ln w="9525">
              <a:noFill/>
              <a:miter lim="800000"/>
              <a:headEnd/>
              <a:tailEnd/>
            </a:ln>
          </p:spPr>
        </p:pic>
      </p:grpSp>
    </p:spTree>
    <p:extLst>
      <p:ext uri="{BB962C8B-B14F-4D97-AF65-F5344CB8AC3E}">
        <p14:creationId xmlns:p14="http://schemas.microsoft.com/office/powerpoint/2010/main" val="318511573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1" name="Picture 2" descr="C:\Users\B&amp;B\Desktop\aile-cuzdani-habe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31" y="5063982"/>
            <a:ext cx="1966040" cy="1721340"/>
          </a:xfrm>
          <a:prstGeom prst="rect">
            <a:avLst/>
          </a:prstGeom>
          <a:noFill/>
          <a:extLst>
            <a:ext uri="{909E8E84-426E-40DD-AFC4-6F175D3DCCD1}">
              <a14:hiddenFill xmlns:a14="http://schemas.microsoft.com/office/drawing/2010/main">
                <a:solidFill>
                  <a:srgbClr val="FFFFFF"/>
                </a:solidFill>
              </a14:hiddenFill>
            </a:ext>
          </a:extLst>
        </p:spPr>
      </p:pic>
      <p:sp>
        <p:nvSpPr>
          <p:cNvPr id="16385" name="Rectangle 3"/>
          <p:cNvSpPr>
            <a:spLocks noChangeArrowheads="1"/>
          </p:cNvSpPr>
          <p:nvPr/>
        </p:nvSpPr>
        <p:spPr bwMode="auto">
          <a:xfrm>
            <a:off x="2185416" y="855663"/>
            <a:ext cx="8736584" cy="5262979"/>
          </a:xfrm>
          <a:prstGeom prst="rect">
            <a:avLst/>
          </a:prstGeom>
          <a:noFill/>
          <a:ln w="9525">
            <a:noFill/>
            <a:miter lim="800000"/>
            <a:headEnd/>
            <a:tailEnd/>
          </a:ln>
        </p:spPr>
        <p:txBody>
          <a:bodyPr wrap="square">
            <a:spAutoFit/>
          </a:bodyPr>
          <a:lstStyle/>
          <a:p>
            <a:pPr algn="just"/>
            <a:r>
              <a:rPr lang="tr-TR" sz="2400" b="1" dirty="0">
                <a:solidFill>
                  <a:srgbClr val="008080"/>
                </a:solidFill>
              </a:rPr>
              <a:t>DENETİM</a:t>
            </a:r>
          </a:p>
          <a:p>
            <a:pPr algn="just"/>
            <a:endParaRPr lang="tr-TR" sz="2400" b="1" dirty="0">
              <a:solidFill>
                <a:srgbClr val="008080"/>
              </a:solidFill>
            </a:endParaRPr>
          </a:p>
          <a:p>
            <a:pPr algn="just"/>
            <a:r>
              <a:rPr lang="tr-TR" sz="2400" dirty="0" smtClean="0">
                <a:solidFill>
                  <a:srgbClr val="008080"/>
                </a:solidFill>
              </a:rPr>
              <a:t>Evlendirme </a:t>
            </a:r>
            <a:r>
              <a:rPr lang="tr-TR" sz="2400" dirty="0">
                <a:solidFill>
                  <a:srgbClr val="008080"/>
                </a:solidFill>
              </a:rPr>
              <a:t>memurluklarını;</a:t>
            </a:r>
          </a:p>
          <a:p>
            <a:pPr algn="just"/>
            <a:r>
              <a:rPr lang="tr-TR" sz="2400" dirty="0" smtClean="0">
                <a:solidFill>
                  <a:srgbClr val="008080"/>
                </a:solidFill>
              </a:rPr>
              <a:t>-Nüfus </a:t>
            </a:r>
            <a:r>
              <a:rPr lang="tr-TR" sz="2400" dirty="0">
                <a:solidFill>
                  <a:srgbClr val="008080"/>
                </a:solidFill>
              </a:rPr>
              <a:t>ve Vatandaşlık İşleri Genel Müdürlüğü</a:t>
            </a:r>
          </a:p>
          <a:p>
            <a:pPr algn="just"/>
            <a:r>
              <a:rPr lang="tr-TR" sz="2400" dirty="0" smtClean="0">
                <a:solidFill>
                  <a:srgbClr val="008080"/>
                </a:solidFill>
              </a:rPr>
              <a:t>-Nüfus </a:t>
            </a:r>
            <a:r>
              <a:rPr lang="tr-TR" sz="2400" dirty="0">
                <a:solidFill>
                  <a:srgbClr val="008080"/>
                </a:solidFill>
              </a:rPr>
              <a:t>ve Vatandaşlık İşleri Genel Müdürlüğünce görevlendirilecek </a:t>
            </a:r>
            <a:r>
              <a:rPr lang="tr-TR" sz="2400" dirty="0" smtClean="0">
                <a:solidFill>
                  <a:srgbClr val="008080"/>
                </a:solidFill>
              </a:rPr>
              <a:t>yetkililer</a:t>
            </a:r>
            <a:endParaRPr lang="tr-TR" sz="2400" dirty="0">
              <a:solidFill>
                <a:srgbClr val="008080"/>
              </a:solidFill>
            </a:endParaRPr>
          </a:p>
          <a:p>
            <a:pPr algn="just"/>
            <a:r>
              <a:rPr lang="tr-TR" sz="2400" dirty="0">
                <a:solidFill>
                  <a:srgbClr val="008080"/>
                </a:solidFill>
              </a:rPr>
              <a:t>- Mülkiye müfettişleri</a:t>
            </a:r>
          </a:p>
          <a:p>
            <a:pPr algn="just"/>
            <a:r>
              <a:rPr lang="tr-TR" sz="2400" dirty="0">
                <a:solidFill>
                  <a:srgbClr val="008080"/>
                </a:solidFill>
              </a:rPr>
              <a:t>- Valiler</a:t>
            </a:r>
          </a:p>
          <a:p>
            <a:pPr algn="just"/>
            <a:r>
              <a:rPr lang="tr-TR" sz="2400" dirty="0">
                <a:solidFill>
                  <a:srgbClr val="008080"/>
                </a:solidFill>
              </a:rPr>
              <a:t>- Kaymakamlar</a:t>
            </a:r>
          </a:p>
          <a:p>
            <a:pPr algn="just"/>
            <a:r>
              <a:rPr lang="tr-TR" sz="2400" dirty="0">
                <a:solidFill>
                  <a:srgbClr val="008080"/>
                </a:solidFill>
              </a:rPr>
              <a:t>- İl nüfus ve Vatandaşlık müdürleri</a:t>
            </a:r>
          </a:p>
          <a:p>
            <a:pPr algn="just"/>
            <a:r>
              <a:rPr lang="tr-TR" sz="2400" dirty="0">
                <a:solidFill>
                  <a:srgbClr val="008080"/>
                </a:solidFill>
              </a:rPr>
              <a:t>- İlçe nüfus müdürleri</a:t>
            </a:r>
          </a:p>
          <a:p>
            <a:pPr algn="just"/>
            <a:r>
              <a:rPr lang="tr-TR" sz="2400" dirty="0">
                <a:solidFill>
                  <a:srgbClr val="008080"/>
                </a:solidFill>
              </a:rPr>
              <a:t>- Belediye başkanları</a:t>
            </a:r>
          </a:p>
          <a:p>
            <a:pPr algn="just"/>
            <a:r>
              <a:rPr lang="tr-TR" sz="2400" dirty="0">
                <a:solidFill>
                  <a:srgbClr val="008080"/>
                </a:solidFill>
              </a:rPr>
              <a:t>- İl ve ilçe müftüleri</a:t>
            </a:r>
          </a:p>
          <a:p>
            <a:pPr algn="just"/>
            <a:r>
              <a:rPr lang="tr-TR" sz="2400" dirty="0" smtClean="0">
                <a:solidFill>
                  <a:srgbClr val="008080"/>
                </a:solidFill>
              </a:rPr>
              <a:t>tarafından </a:t>
            </a:r>
            <a:r>
              <a:rPr lang="tr-TR" sz="2400" dirty="0">
                <a:solidFill>
                  <a:srgbClr val="008080"/>
                </a:solidFill>
              </a:rPr>
              <a:t>denetlenebilir. </a:t>
            </a:r>
            <a:endParaRPr lang="tr-TR" sz="2400" dirty="0" smtClean="0">
              <a:solidFill>
                <a:srgbClr val="008080"/>
              </a:solidFill>
            </a:endParaRP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grpSp>
        <p:nvGrpSpPr>
          <p:cNvPr id="7" name="32 Grup"/>
          <p:cNvGrpSpPr>
            <a:grpSpLocks/>
          </p:cNvGrpSpPr>
          <p:nvPr/>
        </p:nvGrpSpPr>
        <p:grpSpPr bwMode="auto">
          <a:xfrm>
            <a:off x="10875426" y="549275"/>
            <a:ext cx="1153061" cy="1363114"/>
            <a:chOff x="5856465" y="4334677"/>
            <a:chExt cx="1794207" cy="2042171"/>
          </a:xfrm>
        </p:grpSpPr>
        <p:pic>
          <p:nvPicPr>
            <p:cNvPr id="8" name="Picture 10" descr="Kadın NC-ön"/>
            <p:cNvPicPr>
              <a:picLocks noChangeAspect="1" noChangeArrowheads="1"/>
            </p:cNvPicPr>
            <p:nvPr/>
          </p:nvPicPr>
          <p:blipFill>
            <a:blip r:embed="rId3"/>
            <a:srcRect l="2768" b="2914"/>
            <a:stretch>
              <a:fillRect/>
            </a:stretch>
          </p:blipFill>
          <p:spPr bwMode="auto">
            <a:xfrm>
              <a:off x="5856465" y="4334677"/>
              <a:ext cx="1506357" cy="1826582"/>
            </a:xfrm>
            <a:prstGeom prst="rect">
              <a:avLst/>
            </a:prstGeom>
            <a:noFill/>
            <a:ln w="9525">
              <a:noFill/>
              <a:miter lim="800000"/>
              <a:headEnd/>
              <a:tailEnd/>
            </a:ln>
          </p:spPr>
        </p:pic>
        <p:pic>
          <p:nvPicPr>
            <p:cNvPr id="9" name="Picture 9" descr="Erkek NC-ön"/>
            <p:cNvPicPr>
              <a:picLocks noChangeAspect="1" noChangeArrowheads="1"/>
            </p:cNvPicPr>
            <p:nvPr/>
          </p:nvPicPr>
          <p:blipFill>
            <a:blip r:embed="rId4"/>
            <a:srcRect l="2789" b="838"/>
            <a:stretch>
              <a:fillRect/>
            </a:stretch>
          </p:blipFill>
          <p:spPr bwMode="auto">
            <a:xfrm>
              <a:off x="6156176" y="4550266"/>
              <a:ext cx="1494496" cy="1826582"/>
            </a:xfrm>
            <a:prstGeom prst="rect">
              <a:avLst/>
            </a:prstGeom>
            <a:noFill/>
            <a:ln w="9525">
              <a:noFill/>
              <a:miter lim="800000"/>
              <a:headEnd/>
              <a:tailEnd/>
            </a:ln>
          </p:spPr>
        </p:pic>
      </p:grpSp>
      <p:pic>
        <p:nvPicPr>
          <p:cNvPr id="10" name="İçerik Yer Tutucusu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rot="19520687">
            <a:off x="10290329" y="5779796"/>
            <a:ext cx="1263340" cy="782008"/>
          </a:xfrm>
          <a:prstGeom prst="rect">
            <a:avLst/>
          </a:prstGeom>
          <a:noFill/>
          <a:ln w="9525">
            <a:noFill/>
            <a:miter lim="800000"/>
            <a:headEnd/>
            <a:tailEnd/>
          </a:ln>
        </p:spPr>
      </p:pic>
    </p:spTree>
    <p:extLst>
      <p:ext uri="{BB962C8B-B14F-4D97-AF65-F5344CB8AC3E}">
        <p14:creationId xmlns:p14="http://schemas.microsoft.com/office/powerpoint/2010/main" val="370039932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1" name="Picture 2" descr="C:\Users\B&amp;B\Desktop\aile-cuzdani-habe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31" y="5063982"/>
            <a:ext cx="1966040" cy="1721340"/>
          </a:xfrm>
          <a:prstGeom prst="rect">
            <a:avLst/>
          </a:prstGeom>
          <a:noFill/>
          <a:extLst>
            <a:ext uri="{909E8E84-426E-40DD-AFC4-6F175D3DCCD1}">
              <a14:hiddenFill xmlns:a14="http://schemas.microsoft.com/office/drawing/2010/main">
                <a:solidFill>
                  <a:srgbClr val="FFFFFF"/>
                </a:solidFill>
              </a14:hiddenFill>
            </a:ext>
          </a:extLst>
        </p:spPr>
      </p:pic>
      <p:sp>
        <p:nvSpPr>
          <p:cNvPr id="16385" name="Rectangle 3"/>
          <p:cNvSpPr>
            <a:spLocks noChangeArrowheads="1"/>
          </p:cNvSpPr>
          <p:nvPr/>
        </p:nvSpPr>
        <p:spPr bwMode="auto">
          <a:xfrm>
            <a:off x="898525" y="855663"/>
            <a:ext cx="10023475" cy="5509200"/>
          </a:xfrm>
          <a:prstGeom prst="rect">
            <a:avLst/>
          </a:prstGeom>
          <a:noFill/>
          <a:ln w="9525">
            <a:noFill/>
            <a:miter lim="800000"/>
            <a:headEnd/>
            <a:tailEnd/>
          </a:ln>
        </p:spPr>
        <p:txBody>
          <a:bodyPr>
            <a:spAutoFit/>
          </a:bodyPr>
          <a:lstStyle/>
          <a:p>
            <a:pPr algn="just"/>
            <a:r>
              <a:rPr lang="tr-TR" sz="2400" b="1" dirty="0">
                <a:solidFill>
                  <a:srgbClr val="008080"/>
                </a:solidFill>
              </a:rPr>
              <a:t>DENETİM</a:t>
            </a:r>
          </a:p>
          <a:p>
            <a:pPr algn="just"/>
            <a:endParaRPr lang="tr-TR" sz="2000" b="1" dirty="0">
              <a:solidFill>
                <a:srgbClr val="008080"/>
              </a:solidFill>
            </a:endParaRPr>
          </a:p>
          <a:p>
            <a:pPr algn="just"/>
            <a:r>
              <a:rPr lang="tr-TR" sz="2000" dirty="0">
                <a:solidFill>
                  <a:srgbClr val="008080"/>
                </a:solidFill>
              </a:rPr>
              <a:t>	Bu sayılanlar dışında kalan hiçbir makam veya personel evlendirme memurluklarını denetlemeye yetkili değildir.</a:t>
            </a:r>
          </a:p>
          <a:p>
            <a:pPr algn="just"/>
            <a:r>
              <a:rPr lang="tr-TR" sz="2000" dirty="0" smtClean="0">
                <a:solidFill>
                  <a:srgbClr val="008080"/>
                </a:solidFill>
              </a:rPr>
              <a:t>	Evlendirme </a:t>
            </a:r>
            <a:r>
              <a:rPr lang="tr-TR" sz="2000" dirty="0">
                <a:solidFill>
                  <a:srgbClr val="008080"/>
                </a:solidFill>
              </a:rPr>
              <a:t>Yönetmeliği uyarınca denetim, yetkili olanlarca her zaman yapılabilir. Ancak her evlendirme memurluğunun üç yılda bir denetlenmesi gereklidir. Denetim sırasında tespit edilen tenkit ve tavsiyeyi gerektiren hususlar bir rapora bağlanarak örnekleri ilgili memura, il nüfus ve vatandaşlık müdürlükleri ile ilçe nüfus müdürlüklerine gönderilir</a:t>
            </a:r>
            <a:r>
              <a:rPr lang="tr-TR" sz="2000" dirty="0" smtClean="0">
                <a:solidFill>
                  <a:srgbClr val="008080"/>
                </a:solidFill>
              </a:rPr>
              <a:t>.</a:t>
            </a:r>
          </a:p>
          <a:p>
            <a:pPr algn="just"/>
            <a:endParaRPr lang="tr-TR" sz="2400" dirty="0">
              <a:solidFill>
                <a:srgbClr val="008080"/>
              </a:solidFill>
            </a:endParaRPr>
          </a:p>
          <a:p>
            <a:pPr algn="just"/>
            <a:r>
              <a:rPr lang="tr-TR" sz="2400" b="1" dirty="0" smtClean="0">
                <a:solidFill>
                  <a:srgbClr val="008080"/>
                </a:solidFill>
              </a:rPr>
              <a:t>AİLE </a:t>
            </a:r>
            <a:r>
              <a:rPr lang="tr-TR" sz="2400" b="1" dirty="0">
                <a:solidFill>
                  <a:srgbClr val="008080"/>
                </a:solidFill>
              </a:rPr>
              <a:t>CÜZDANIN ALINMASI</a:t>
            </a:r>
          </a:p>
          <a:p>
            <a:pPr algn="just"/>
            <a:endParaRPr lang="tr-TR" sz="2400" b="1" dirty="0">
              <a:solidFill>
                <a:srgbClr val="008080"/>
              </a:solidFill>
            </a:endParaRPr>
          </a:p>
          <a:p>
            <a:r>
              <a:rPr lang="tr-TR" sz="2400" b="1" dirty="0">
                <a:solidFill>
                  <a:srgbClr val="008080"/>
                </a:solidFill>
              </a:rPr>
              <a:t>	</a:t>
            </a:r>
            <a:r>
              <a:rPr lang="tr-TR" sz="2400" dirty="0">
                <a:solidFill>
                  <a:srgbClr val="008080"/>
                </a:solidFill>
              </a:rPr>
              <a:t>Aile Cüzdanları Evlendirme Memurluklarınca Malmüdürlüğünden/Defterdarlıktan alınacaktır.</a:t>
            </a:r>
          </a:p>
          <a:p>
            <a:pPr algn="just"/>
            <a:endParaRPr lang="tr-TR" sz="2400" dirty="0">
              <a:solidFill>
                <a:srgbClr val="008080"/>
              </a:solidFill>
            </a:endParaRPr>
          </a:p>
          <a:p>
            <a:pPr algn="just"/>
            <a:r>
              <a:rPr lang="tr-TR" sz="2400" dirty="0">
                <a:solidFill>
                  <a:srgbClr val="008080"/>
                </a:solidFill>
              </a:rPr>
              <a:t>	İl ve ilçe müftülük­leri 2489 sayılı Kefalet Kanununa tabidirler.</a:t>
            </a: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grpSp>
        <p:nvGrpSpPr>
          <p:cNvPr id="7" name="32 Grup"/>
          <p:cNvGrpSpPr>
            <a:grpSpLocks/>
          </p:cNvGrpSpPr>
          <p:nvPr/>
        </p:nvGrpSpPr>
        <p:grpSpPr bwMode="auto">
          <a:xfrm>
            <a:off x="10875426" y="549275"/>
            <a:ext cx="1153061" cy="1363114"/>
            <a:chOff x="5856465" y="4334677"/>
            <a:chExt cx="1794207" cy="2042171"/>
          </a:xfrm>
        </p:grpSpPr>
        <p:pic>
          <p:nvPicPr>
            <p:cNvPr id="8" name="Picture 10" descr="Kadın NC-ön"/>
            <p:cNvPicPr>
              <a:picLocks noChangeAspect="1" noChangeArrowheads="1"/>
            </p:cNvPicPr>
            <p:nvPr/>
          </p:nvPicPr>
          <p:blipFill>
            <a:blip r:embed="rId3"/>
            <a:srcRect l="2768" b="2914"/>
            <a:stretch>
              <a:fillRect/>
            </a:stretch>
          </p:blipFill>
          <p:spPr bwMode="auto">
            <a:xfrm>
              <a:off x="5856465" y="4334677"/>
              <a:ext cx="1506357" cy="1826582"/>
            </a:xfrm>
            <a:prstGeom prst="rect">
              <a:avLst/>
            </a:prstGeom>
            <a:noFill/>
            <a:ln w="9525">
              <a:noFill/>
              <a:miter lim="800000"/>
              <a:headEnd/>
              <a:tailEnd/>
            </a:ln>
          </p:spPr>
        </p:pic>
        <p:pic>
          <p:nvPicPr>
            <p:cNvPr id="9" name="Picture 9" descr="Erkek NC-ön"/>
            <p:cNvPicPr>
              <a:picLocks noChangeAspect="1" noChangeArrowheads="1"/>
            </p:cNvPicPr>
            <p:nvPr/>
          </p:nvPicPr>
          <p:blipFill>
            <a:blip r:embed="rId4"/>
            <a:srcRect l="2789" b="838"/>
            <a:stretch>
              <a:fillRect/>
            </a:stretch>
          </p:blipFill>
          <p:spPr bwMode="auto">
            <a:xfrm>
              <a:off x="6156176" y="4550266"/>
              <a:ext cx="1494496" cy="1826582"/>
            </a:xfrm>
            <a:prstGeom prst="rect">
              <a:avLst/>
            </a:prstGeom>
            <a:noFill/>
            <a:ln w="9525">
              <a:noFill/>
              <a:miter lim="800000"/>
              <a:headEnd/>
              <a:tailEnd/>
            </a:ln>
          </p:spPr>
        </p:pic>
      </p:grpSp>
      <p:pic>
        <p:nvPicPr>
          <p:cNvPr id="10" name="İçerik Yer Tutucusu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rot="19520687">
            <a:off x="10290329" y="5779796"/>
            <a:ext cx="1263340" cy="782008"/>
          </a:xfrm>
          <a:prstGeom prst="rect">
            <a:avLst/>
          </a:prstGeom>
          <a:noFill/>
          <a:ln w="9525">
            <a:noFill/>
            <a:miter lim="800000"/>
            <a:headEnd/>
            <a:tailEnd/>
          </a:ln>
        </p:spPr>
      </p:pic>
    </p:spTree>
    <p:extLst>
      <p:ext uri="{BB962C8B-B14F-4D97-AF65-F5344CB8AC3E}">
        <p14:creationId xmlns:p14="http://schemas.microsoft.com/office/powerpoint/2010/main" val="121986117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10023475" cy="4893647"/>
          </a:xfrm>
          <a:prstGeom prst="rect">
            <a:avLst/>
          </a:prstGeom>
          <a:noFill/>
          <a:ln w="9525">
            <a:noFill/>
            <a:miter lim="800000"/>
            <a:headEnd/>
            <a:tailEnd/>
          </a:ln>
        </p:spPr>
        <p:txBody>
          <a:bodyPr>
            <a:spAutoFit/>
          </a:bodyPr>
          <a:lstStyle/>
          <a:p>
            <a:pPr algn="just"/>
            <a:r>
              <a:rPr lang="tr-TR" sz="2400" b="1" dirty="0">
                <a:solidFill>
                  <a:srgbClr val="008080"/>
                </a:solidFill>
              </a:rPr>
              <a:t>Uluslararası Aile Cüzdanının Doldurulması</a:t>
            </a:r>
          </a:p>
          <a:p>
            <a:pPr algn="just"/>
            <a:endParaRPr lang="tr-TR" sz="2400" b="1" dirty="0">
              <a:solidFill>
                <a:srgbClr val="008080"/>
              </a:solidFill>
            </a:endParaRPr>
          </a:p>
          <a:p>
            <a:pPr algn="just"/>
            <a:r>
              <a:rPr lang="tr-TR" sz="2400" b="1" dirty="0">
                <a:solidFill>
                  <a:srgbClr val="008080"/>
                </a:solidFill>
              </a:rPr>
              <a:t>	</a:t>
            </a:r>
            <a:r>
              <a:rPr lang="tr-TR" sz="2400" dirty="0">
                <a:solidFill>
                  <a:srgbClr val="008080"/>
                </a:solidFill>
              </a:rPr>
              <a:t>Aile cüzdanları yazı makinesi ile veya mümkün olmadığı takdirde mürekkepli kalemle ve kitap harfleriyle doldurulur. Aile cüzdanlarının birinci sayfasına karı ve kocanın fotoğrafları yan yana yapıştırılır. Aile cüzdanları varsa soğuk damga ile yoksa resmi mühürle mühürlenir ve evlenme töreninin bitiminde çiftlere verilir. </a:t>
            </a:r>
          </a:p>
          <a:p>
            <a:pPr algn="just"/>
            <a:endParaRPr lang="tr-TR" sz="2400" dirty="0">
              <a:solidFill>
                <a:srgbClr val="008080"/>
              </a:solidFill>
            </a:endParaRPr>
          </a:p>
          <a:p>
            <a:pPr algn="just"/>
            <a:r>
              <a:rPr lang="tr-TR" sz="2400" dirty="0">
                <a:solidFill>
                  <a:srgbClr val="008080"/>
                </a:solidFill>
              </a:rPr>
              <a:t>	Aile cüzdanı seri ve numarası evlenme kütüğüne işlenir.</a:t>
            </a:r>
          </a:p>
          <a:p>
            <a:pPr algn="just"/>
            <a:r>
              <a:rPr lang="tr-TR" sz="2400" dirty="0">
                <a:solidFill>
                  <a:srgbClr val="008080"/>
                </a:solidFill>
              </a:rPr>
              <a:t>Evlenmenin yapılmaması halinde; doldurulmuş aile cüzdanları, evlendirme memurluğunca usulüne göre imha edilir. İmha edilen aile cüzdanının seri ve numarası evlendirme memurluğunun bulunduğu yerin nüfus müdürlüğüne bildirilir.</a:t>
            </a: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grpSp>
        <p:nvGrpSpPr>
          <p:cNvPr id="7" name="32 Grup"/>
          <p:cNvGrpSpPr>
            <a:grpSpLocks/>
          </p:cNvGrpSpPr>
          <p:nvPr/>
        </p:nvGrpSpPr>
        <p:grpSpPr bwMode="auto">
          <a:xfrm>
            <a:off x="10875426" y="549275"/>
            <a:ext cx="1153061" cy="1363114"/>
            <a:chOff x="5856465" y="4334677"/>
            <a:chExt cx="1794207" cy="2042171"/>
          </a:xfrm>
        </p:grpSpPr>
        <p:pic>
          <p:nvPicPr>
            <p:cNvPr id="8" name="Picture 10" descr="Kadın NC-ön"/>
            <p:cNvPicPr>
              <a:picLocks noChangeAspect="1" noChangeArrowheads="1"/>
            </p:cNvPicPr>
            <p:nvPr/>
          </p:nvPicPr>
          <p:blipFill>
            <a:blip r:embed="rId2"/>
            <a:srcRect l="2768" b="2914"/>
            <a:stretch>
              <a:fillRect/>
            </a:stretch>
          </p:blipFill>
          <p:spPr bwMode="auto">
            <a:xfrm>
              <a:off x="5856465" y="4334677"/>
              <a:ext cx="1506357" cy="1826582"/>
            </a:xfrm>
            <a:prstGeom prst="rect">
              <a:avLst/>
            </a:prstGeom>
            <a:noFill/>
            <a:ln w="9525">
              <a:noFill/>
              <a:miter lim="800000"/>
              <a:headEnd/>
              <a:tailEnd/>
            </a:ln>
          </p:spPr>
        </p:pic>
        <p:pic>
          <p:nvPicPr>
            <p:cNvPr id="9" name="Picture 9" descr="Erkek NC-ön"/>
            <p:cNvPicPr>
              <a:picLocks noChangeAspect="1" noChangeArrowheads="1"/>
            </p:cNvPicPr>
            <p:nvPr/>
          </p:nvPicPr>
          <p:blipFill>
            <a:blip r:embed="rId3"/>
            <a:srcRect l="2789" b="838"/>
            <a:stretch>
              <a:fillRect/>
            </a:stretch>
          </p:blipFill>
          <p:spPr bwMode="auto">
            <a:xfrm>
              <a:off x="6156176" y="4550266"/>
              <a:ext cx="1494496" cy="1826582"/>
            </a:xfrm>
            <a:prstGeom prst="rect">
              <a:avLst/>
            </a:prstGeom>
            <a:noFill/>
            <a:ln w="9525">
              <a:noFill/>
              <a:miter lim="800000"/>
              <a:headEnd/>
              <a:tailEnd/>
            </a:ln>
          </p:spPr>
        </p:pic>
      </p:grpSp>
      <p:pic>
        <p:nvPicPr>
          <p:cNvPr id="10" name="İçerik Yer Tutucusu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rot="19520687">
            <a:off x="103342" y="350357"/>
            <a:ext cx="1263340" cy="782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2" descr="C:\Users\B&amp;B\Desktop\aile-cuzdani-haber-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857668">
            <a:off x="10036886" y="4908765"/>
            <a:ext cx="1966040" cy="172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58224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10023475" cy="4154984"/>
          </a:xfrm>
          <a:prstGeom prst="rect">
            <a:avLst/>
          </a:prstGeom>
          <a:noFill/>
          <a:ln w="9525">
            <a:noFill/>
            <a:miter lim="800000"/>
            <a:headEnd/>
            <a:tailEnd/>
          </a:ln>
        </p:spPr>
        <p:txBody>
          <a:bodyPr>
            <a:spAutoFit/>
          </a:bodyPr>
          <a:lstStyle/>
          <a:p>
            <a:pPr algn="just"/>
            <a:r>
              <a:rPr lang="tr-TR" sz="2400" b="1" dirty="0">
                <a:solidFill>
                  <a:srgbClr val="008080"/>
                </a:solidFill>
              </a:rPr>
              <a:t>Uluslararası Aile Cüzdanı İmhası</a:t>
            </a:r>
          </a:p>
          <a:p>
            <a:pPr algn="just"/>
            <a:endParaRPr lang="tr-TR" sz="2400" dirty="0">
              <a:solidFill>
                <a:srgbClr val="008080"/>
              </a:solidFill>
            </a:endParaRPr>
          </a:p>
          <a:p>
            <a:pPr algn="just"/>
            <a:r>
              <a:rPr lang="tr-TR" sz="2400" dirty="0">
                <a:solidFill>
                  <a:srgbClr val="008080"/>
                </a:solidFill>
              </a:rPr>
              <a:t>	Evlenme yapılmadığı halde düzenlenen ve evlendirme memurluklarında bek­letilen uluslararası aile cüzdanlarının evlendirme memurluğunca bulunduğu yerin nüfus müdürlüğüne gönderilerek imha edilmesi sağlanır.</a:t>
            </a:r>
          </a:p>
          <a:p>
            <a:pPr algn="just"/>
            <a:endParaRPr lang="tr-TR" sz="2400" dirty="0">
              <a:solidFill>
                <a:srgbClr val="008080"/>
              </a:solidFill>
            </a:endParaRPr>
          </a:p>
          <a:p>
            <a:pPr algn="just"/>
            <a:r>
              <a:rPr lang="tr-TR" sz="2400" dirty="0">
                <a:solidFill>
                  <a:srgbClr val="008080"/>
                </a:solidFill>
              </a:rPr>
              <a:t>	İmha edilmek üzere teslim alınan uluslararası aile cüzdanları kâğıt imha makinesinde veya makasla küçük parçalar halinde kesildikten sonra, yakılmak suretiyle, iş yoğunluğu nedeniyle imha edilememesi durumunda ise delgeç ile delinerek daha sonra imha edilir.</a:t>
            </a: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grpSp>
        <p:nvGrpSpPr>
          <p:cNvPr id="7" name="32 Grup"/>
          <p:cNvGrpSpPr>
            <a:grpSpLocks/>
          </p:cNvGrpSpPr>
          <p:nvPr/>
        </p:nvGrpSpPr>
        <p:grpSpPr bwMode="auto">
          <a:xfrm>
            <a:off x="10875426" y="549275"/>
            <a:ext cx="1153061" cy="1363114"/>
            <a:chOff x="5856465" y="4334677"/>
            <a:chExt cx="1794207" cy="2042171"/>
          </a:xfrm>
        </p:grpSpPr>
        <p:pic>
          <p:nvPicPr>
            <p:cNvPr id="8" name="Picture 10" descr="Kadın NC-ön"/>
            <p:cNvPicPr>
              <a:picLocks noChangeAspect="1" noChangeArrowheads="1"/>
            </p:cNvPicPr>
            <p:nvPr/>
          </p:nvPicPr>
          <p:blipFill>
            <a:blip r:embed="rId2"/>
            <a:srcRect l="2768" b="2914"/>
            <a:stretch>
              <a:fillRect/>
            </a:stretch>
          </p:blipFill>
          <p:spPr bwMode="auto">
            <a:xfrm>
              <a:off x="5856465" y="4334677"/>
              <a:ext cx="1506357" cy="1826582"/>
            </a:xfrm>
            <a:prstGeom prst="rect">
              <a:avLst/>
            </a:prstGeom>
            <a:noFill/>
            <a:ln w="9525">
              <a:noFill/>
              <a:miter lim="800000"/>
              <a:headEnd/>
              <a:tailEnd/>
            </a:ln>
          </p:spPr>
        </p:pic>
        <p:pic>
          <p:nvPicPr>
            <p:cNvPr id="9" name="Picture 9" descr="Erkek NC-ön"/>
            <p:cNvPicPr>
              <a:picLocks noChangeAspect="1" noChangeArrowheads="1"/>
            </p:cNvPicPr>
            <p:nvPr/>
          </p:nvPicPr>
          <p:blipFill>
            <a:blip r:embed="rId3"/>
            <a:srcRect l="2789" b="838"/>
            <a:stretch>
              <a:fillRect/>
            </a:stretch>
          </p:blipFill>
          <p:spPr bwMode="auto">
            <a:xfrm>
              <a:off x="6156176" y="4550266"/>
              <a:ext cx="1494496" cy="1826582"/>
            </a:xfrm>
            <a:prstGeom prst="rect">
              <a:avLst/>
            </a:prstGeom>
            <a:noFill/>
            <a:ln w="9525">
              <a:noFill/>
              <a:miter lim="800000"/>
              <a:headEnd/>
              <a:tailEnd/>
            </a:ln>
          </p:spPr>
        </p:pic>
      </p:grpSp>
      <p:pic>
        <p:nvPicPr>
          <p:cNvPr id="10" name="İçerik Yer Tutucusu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rot="19520687">
            <a:off x="10290329" y="5779796"/>
            <a:ext cx="1263340" cy="782008"/>
          </a:xfrm>
          <a:prstGeom prst="rect">
            <a:avLst/>
          </a:prstGeom>
          <a:noFill/>
          <a:ln w="9525">
            <a:noFill/>
            <a:miter lim="800000"/>
            <a:headEnd/>
            <a:tailEnd/>
          </a:ln>
        </p:spPr>
      </p:pic>
      <p:pic>
        <p:nvPicPr>
          <p:cNvPr id="1026" name="Picture 2" descr="C:\Users\B&amp;B\Desktop\aile-cuzdani-haber-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031" y="5063982"/>
            <a:ext cx="1966040" cy="172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10958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10023475" cy="3046988"/>
          </a:xfrm>
          <a:prstGeom prst="rect">
            <a:avLst/>
          </a:prstGeom>
          <a:noFill/>
          <a:ln w="9525">
            <a:noFill/>
            <a:miter lim="800000"/>
            <a:headEnd/>
            <a:tailEnd/>
          </a:ln>
        </p:spPr>
        <p:txBody>
          <a:bodyPr>
            <a:spAutoFit/>
          </a:bodyPr>
          <a:lstStyle/>
          <a:p>
            <a:pPr algn="just"/>
            <a:r>
              <a:rPr lang="tr-TR" sz="2400" b="1" dirty="0">
                <a:solidFill>
                  <a:srgbClr val="008080"/>
                </a:solidFill>
              </a:rPr>
              <a:t>CEZA HÜKÜMLERİ</a:t>
            </a:r>
          </a:p>
          <a:p>
            <a:pPr algn="just"/>
            <a:endParaRPr lang="tr-TR" sz="2400" b="1" dirty="0">
              <a:solidFill>
                <a:srgbClr val="008080"/>
              </a:solidFill>
            </a:endParaRPr>
          </a:p>
          <a:p>
            <a:pPr algn="just"/>
            <a:r>
              <a:rPr lang="tr-TR" sz="2400" b="1" dirty="0">
                <a:solidFill>
                  <a:srgbClr val="008080"/>
                </a:solidFill>
              </a:rPr>
              <a:t>	</a:t>
            </a:r>
            <a:r>
              <a:rPr lang="tr-TR" sz="2400" dirty="0">
                <a:solidFill>
                  <a:srgbClr val="008080"/>
                </a:solidFill>
              </a:rPr>
              <a:t>Evli olmasına rağmen, başkasıyla evlenme işlemi yaptıran, kendisi evli olmamakla birlikte, evli olduğunu bildiği bir kimse ile evlilik işlemi yaptıran, gerçek kimliğini saklamak suretiyle bir başkasıyla evlenme işlemi yaptıran kişiler 5237 sayılı Türk Ceza Kanununun 230’uncu maddesi uyarınca işlem yapılmak üzere du­rum belgelerle birlikte Cumhuriyet Savcılığına intikal ettirilir.</a:t>
            </a: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grpSp>
        <p:nvGrpSpPr>
          <p:cNvPr id="7" name="32 Grup"/>
          <p:cNvGrpSpPr>
            <a:grpSpLocks/>
          </p:cNvGrpSpPr>
          <p:nvPr/>
        </p:nvGrpSpPr>
        <p:grpSpPr bwMode="auto">
          <a:xfrm>
            <a:off x="10875426" y="549275"/>
            <a:ext cx="1153061" cy="1363114"/>
            <a:chOff x="5856465" y="4334677"/>
            <a:chExt cx="1794207" cy="2042171"/>
          </a:xfrm>
        </p:grpSpPr>
        <p:pic>
          <p:nvPicPr>
            <p:cNvPr id="8" name="Picture 10" descr="Kadın NC-ön"/>
            <p:cNvPicPr>
              <a:picLocks noChangeAspect="1" noChangeArrowheads="1"/>
            </p:cNvPicPr>
            <p:nvPr/>
          </p:nvPicPr>
          <p:blipFill>
            <a:blip r:embed="rId2"/>
            <a:srcRect l="2768" b="2914"/>
            <a:stretch>
              <a:fillRect/>
            </a:stretch>
          </p:blipFill>
          <p:spPr bwMode="auto">
            <a:xfrm>
              <a:off x="5856465" y="4334677"/>
              <a:ext cx="1506357" cy="1826582"/>
            </a:xfrm>
            <a:prstGeom prst="rect">
              <a:avLst/>
            </a:prstGeom>
            <a:noFill/>
            <a:ln w="9525">
              <a:noFill/>
              <a:miter lim="800000"/>
              <a:headEnd/>
              <a:tailEnd/>
            </a:ln>
          </p:spPr>
        </p:pic>
        <p:pic>
          <p:nvPicPr>
            <p:cNvPr id="9" name="Picture 9" descr="Erkek NC-ön"/>
            <p:cNvPicPr>
              <a:picLocks noChangeAspect="1" noChangeArrowheads="1"/>
            </p:cNvPicPr>
            <p:nvPr/>
          </p:nvPicPr>
          <p:blipFill>
            <a:blip r:embed="rId3"/>
            <a:srcRect l="2789" b="838"/>
            <a:stretch>
              <a:fillRect/>
            </a:stretch>
          </p:blipFill>
          <p:spPr bwMode="auto">
            <a:xfrm>
              <a:off x="6156176" y="4550266"/>
              <a:ext cx="1494496" cy="1826582"/>
            </a:xfrm>
            <a:prstGeom prst="rect">
              <a:avLst/>
            </a:prstGeom>
            <a:noFill/>
            <a:ln w="9525">
              <a:noFill/>
              <a:miter lim="800000"/>
              <a:headEnd/>
              <a:tailEnd/>
            </a:ln>
          </p:spPr>
        </p:pic>
      </p:grpSp>
      <p:pic>
        <p:nvPicPr>
          <p:cNvPr id="10" name="İçerik Yer Tutucusu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rot="19520687">
            <a:off x="10290329" y="5779796"/>
            <a:ext cx="1263340" cy="782008"/>
          </a:xfrm>
          <a:prstGeom prst="rect">
            <a:avLst/>
          </a:prstGeom>
          <a:noFill/>
          <a:ln w="9525">
            <a:noFill/>
            <a:miter lim="800000"/>
            <a:headEnd/>
            <a:tailEnd/>
          </a:ln>
        </p:spPr>
      </p:pic>
    </p:spTree>
    <p:extLst>
      <p:ext uri="{BB962C8B-B14F-4D97-AF65-F5344CB8AC3E}">
        <p14:creationId xmlns:p14="http://schemas.microsoft.com/office/powerpoint/2010/main" val="89303683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pic>
        <p:nvPicPr>
          <p:cNvPr id="78850" name="Picture 9" descr="image003"/>
          <p:cNvPicPr>
            <a:picLocks noChangeAspect="1" noChangeArrowheads="1"/>
          </p:cNvPicPr>
          <p:nvPr/>
        </p:nvPicPr>
        <p:blipFill>
          <a:blip r:embed="rId2"/>
          <a:srcRect/>
          <a:stretch>
            <a:fillRect/>
          </a:stretch>
        </p:blipFill>
        <p:spPr bwMode="auto">
          <a:xfrm>
            <a:off x="6356350" y="1368425"/>
            <a:ext cx="5383213" cy="5243513"/>
          </a:xfrm>
          <a:prstGeom prst="rect">
            <a:avLst/>
          </a:prstGeom>
          <a:noFill/>
          <a:ln w="9525">
            <a:noFill/>
            <a:miter lim="800000"/>
            <a:headEnd/>
            <a:tailEnd/>
          </a:ln>
        </p:spPr>
      </p:pic>
      <p:pic>
        <p:nvPicPr>
          <p:cNvPr id="78851" name="Picture 10" descr="image001"/>
          <p:cNvPicPr>
            <a:picLocks noChangeAspect="1" noChangeArrowheads="1"/>
          </p:cNvPicPr>
          <p:nvPr/>
        </p:nvPicPr>
        <p:blipFill>
          <a:blip r:embed="rId3"/>
          <a:srcRect/>
          <a:stretch>
            <a:fillRect/>
          </a:stretch>
        </p:blipFill>
        <p:spPr bwMode="auto">
          <a:xfrm>
            <a:off x="519113" y="1384300"/>
            <a:ext cx="5449887" cy="5286375"/>
          </a:xfrm>
          <a:prstGeom prst="rect">
            <a:avLst/>
          </a:prstGeom>
          <a:noFill/>
          <a:ln w="9525">
            <a:noFill/>
            <a:miter lim="800000"/>
            <a:headEnd/>
            <a:tailEnd/>
          </a:ln>
        </p:spPr>
      </p:pic>
      <p:sp>
        <p:nvSpPr>
          <p:cNvPr id="78852" name="WordArt 11"/>
          <p:cNvSpPr>
            <a:spLocks noChangeArrowheads="1" noChangeShapeType="1" noTextEdit="1"/>
          </p:cNvSpPr>
          <p:nvPr/>
        </p:nvSpPr>
        <p:spPr bwMode="auto">
          <a:xfrm>
            <a:off x="3844925" y="476250"/>
            <a:ext cx="4516438" cy="538163"/>
          </a:xfrm>
          <a:prstGeom prst="rect">
            <a:avLst/>
          </a:prstGeom>
        </p:spPr>
        <p:txBody>
          <a:bodyPr wrap="none" fromWordArt="1">
            <a:prstTxWarp prst="textPlain">
              <a:avLst>
                <a:gd name="adj" fmla="val 50000"/>
              </a:avLst>
            </a:prstTxWarp>
          </a:bodyPr>
          <a:lstStyle/>
          <a:p>
            <a:pPr algn="ctr"/>
            <a:r>
              <a:rPr lang="tr-TR" sz="3600" kern="10">
                <a:ln w="9525">
                  <a:solidFill>
                    <a:srgbClr val="008080"/>
                  </a:solidFill>
                  <a:round/>
                  <a:headEnd/>
                  <a:tailEnd/>
                </a:ln>
                <a:solidFill>
                  <a:srgbClr val="008080"/>
                </a:solidFill>
                <a:latin typeface="Arial Black"/>
              </a:rPr>
              <a:t>Evlenme Konuşma Metni</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0" y="0"/>
            <a:ext cx="12192000" cy="3760788"/>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79874" name="TextBox 10"/>
          <p:cNvSpPr txBox="1">
            <a:spLocks noChangeArrowheads="1"/>
          </p:cNvSpPr>
          <p:nvPr/>
        </p:nvSpPr>
        <p:spPr bwMode="auto">
          <a:xfrm>
            <a:off x="3992078" y="1268413"/>
            <a:ext cx="4184030" cy="1938992"/>
          </a:xfrm>
          <a:prstGeom prst="rect">
            <a:avLst/>
          </a:prstGeom>
          <a:noFill/>
          <a:ln w="9525">
            <a:noFill/>
            <a:miter lim="800000"/>
            <a:headEnd/>
            <a:tailEnd/>
          </a:ln>
        </p:spPr>
        <p:txBody>
          <a:bodyPr wrap="none">
            <a:spAutoFit/>
          </a:bodyPr>
          <a:lstStyle/>
          <a:p>
            <a:pPr algn="ctr"/>
            <a:r>
              <a:rPr lang="tr-TR" sz="2400" b="1" dirty="0" smtClean="0">
                <a:solidFill>
                  <a:schemeClr val="bg1"/>
                </a:solidFill>
                <a:latin typeface="Calibri" pitchFamily="34" charset="0"/>
              </a:rPr>
              <a:t>Nazmi ÇİÇEK</a:t>
            </a:r>
            <a:endParaRPr lang="tr-TR" sz="2400" b="1" dirty="0">
              <a:solidFill>
                <a:schemeClr val="bg1"/>
              </a:solidFill>
              <a:latin typeface="Calibri" pitchFamily="34" charset="0"/>
            </a:endParaRPr>
          </a:p>
          <a:p>
            <a:pPr algn="ctr"/>
            <a:endParaRPr lang="tr-TR" sz="2400" b="1" dirty="0">
              <a:solidFill>
                <a:schemeClr val="bg1"/>
              </a:solidFill>
              <a:latin typeface="Calibri" pitchFamily="34" charset="0"/>
            </a:endParaRPr>
          </a:p>
          <a:p>
            <a:pPr algn="ctr"/>
            <a:r>
              <a:rPr lang="tr-TR" sz="2400" b="1" dirty="0">
                <a:solidFill>
                  <a:schemeClr val="bg1"/>
                </a:solidFill>
                <a:latin typeface="Calibri" pitchFamily="34" charset="0"/>
              </a:rPr>
              <a:t>İl Nüfus ve Vatandaşlık Müdürü</a:t>
            </a:r>
          </a:p>
          <a:p>
            <a:pPr algn="ctr"/>
            <a:endParaRPr lang="tr-TR" sz="2400" b="1" dirty="0">
              <a:solidFill>
                <a:schemeClr val="bg1"/>
              </a:solidFill>
              <a:latin typeface="Calibri" pitchFamily="34" charset="0"/>
            </a:endParaRPr>
          </a:p>
          <a:p>
            <a:pPr algn="ctr"/>
            <a:r>
              <a:rPr lang="tr-TR" sz="2400" b="1" dirty="0" smtClean="0">
                <a:solidFill>
                  <a:schemeClr val="bg1"/>
                </a:solidFill>
                <a:latin typeface="Calibri" pitchFamily="34" charset="0"/>
              </a:rPr>
              <a:t>06.12.2017</a:t>
            </a:r>
            <a:endParaRPr lang="tr-TR" sz="2400" b="1" dirty="0">
              <a:solidFill>
                <a:schemeClr val="bg1"/>
              </a:solidFill>
              <a:latin typeface="Calibri" pitchFamily="34" charset="0"/>
            </a:endParaRPr>
          </a:p>
        </p:txBody>
      </p:sp>
      <p:sp>
        <p:nvSpPr>
          <p:cNvPr id="79875" name="TextBox 10"/>
          <p:cNvSpPr txBox="1">
            <a:spLocks noChangeArrowheads="1"/>
          </p:cNvSpPr>
          <p:nvPr/>
        </p:nvSpPr>
        <p:spPr bwMode="auto">
          <a:xfrm>
            <a:off x="4864100" y="3897313"/>
            <a:ext cx="2422525" cy="457200"/>
          </a:xfrm>
          <a:prstGeom prst="rect">
            <a:avLst/>
          </a:prstGeom>
          <a:noFill/>
          <a:ln w="9525">
            <a:noFill/>
            <a:miter lim="800000"/>
            <a:headEnd/>
            <a:tailEnd/>
          </a:ln>
        </p:spPr>
        <p:txBody>
          <a:bodyPr wrap="none">
            <a:spAutoFit/>
          </a:bodyPr>
          <a:lstStyle/>
          <a:p>
            <a:pPr algn="ctr"/>
            <a:r>
              <a:rPr lang="tr-TR" sz="2400" b="1">
                <a:latin typeface="Calibri" pitchFamily="34" charset="0"/>
              </a:rPr>
              <a:t>Teşekkür Ederim.</a:t>
            </a:r>
          </a:p>
        </p:txBody>
      </p:sp>
      <p:pic>
        <p:nvPicPr>
          <p:cNvPr id="79876" name="Resim 1"/>
          <p:cNvPicPr>
            <a:picLocks noChangeAspect="1"/>
          </p:cNvPicPr>
          <p:nvPr/>
        </p:nvPicPr>
        <p:blipFill>
          <a:blip r:embed="rId2"/>
          <a:srcRect/>
          <a:stretch>
            <a:fillRect/>
          </a:stretch>
        </p:blipFill>
        <p:spPr bwMode="auto">
          <a:xfrm>
            <a:off x="0" y="260350"/>
            <a:ext cx="1584325" cy="1573213"/>
          </a:xfrm>
          <a:prstGeom prst="rect">
            <a:avLst/>
          </a:prstGeom>
          <a:noFill/>
          <a:ln w="9525">
            <a:noFill/>
            <a:miter lim="800000"/>
            <a:headEnd/>
            <a:tailEnd/>
          </a:ln>
        </p:spPr>
      </p:pic>
      <p:pic>
        <p:nvPicPr>
          <p:cNvPr id="79877"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0485457" y="327025"/>
            <a:ext cx="1096924" cy="1658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10023475" cy="1938992"/>
          </a:xfrm>
          <a:prstGeom prst="rect">
            <a:avLst/>
          </a:prstGeom>
          <a:noFill/>
          <a:ln w="9525">
            <a:noFill/>
            <a:miter lim="800000"/>
            <a:headEnd/>
            <a:tailEnd/>
          </a:ln>
        </p:spPr>
        <p:txBody>
          <a:bodyPr>
            <a:spAutoFit/>
          </a:bodyPr>
          <a:lstStyle/>
          <a:p>
            <a:r>
              <a:rPr lang="tr-TR" sz="2400" b="1" dirty="0">
                <a:solidFill>
                  <a:srgbClr val="008080"/>
                </a:solidFill>
              </a:rPr>
              <a:t>III. Şekle Ait Şartlar</a:t>
            </a:r>
          </a:p>
          <a:p>
            <a:endParaRPr lang="tr-TR" sz="2400" b="1" dirty="0">
              <a:solidFill>
                <a:srgbClr val="008080"/>
              </a:solidFill>
            </a:endParaRPr>
          </a:p>
          <a:p>
            <a:pPr algn="just"/>
            <a:r>
              <a:rPr lang="tr-TR" sz="2400" dirty="0" smtClean="0">
                <a:solidFill>
                  <a:srgbClr val="008080"/>
                </a:solidFill>
              </a:rPr>
              <a:t>	Evlenme </a:t>
            </a:r>
            <a:r>
              <a:rPr lang="tr-TR" sz="2400" dirty="0">
                <a:solidFill>
                  <a:srgbClr val="008080"/>
                </a:solidFill>
              </a:rPr>
              <a:t>başvurusunda bulunma, başvurunun yapılacağı makam ve başvuruya eklenecek belgelerdir.</a:t>
            </a:r>
          </a:p>
          <a:p>
            <a:endParaRPr lang="tr-TR" sz="2400" b="1" dirty="0">
              <a:solidFill>
                <a:srgbClr val="008080"/>
              </a:solidFill>
            </a:endParaRP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pic>
        <p:nvPicPr>
          <p:cNvPr id="7" name="İçerik Yer Tutucusu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rot="19520687">
            <a:off x="11027711" y="5796965"/>
            <a:ext cx="1117605" cy="691798"/>
          </a:xfrm>
          <a:prstGeom prst="rect">
            <a:avLst/>
          </a:prstGeom>
          <a:noFill/>
          <a:ln w="9525">
            <a:noFill/>
            <a:miter lim="800000"/>
            <a:headEnd/>
            <a:tailEnd/>
          </a:ln>
        </p:spPr>
      </p:pic>
      <p:grpSp>
        <p:nvGrpSpPr>
          <p:cNvPr id="8" name="32 Grup"/>
          <p:cNvGrpSpPr>
            <a:grpSpLocks/>
          </p:cNvGrpSpPr>
          <p:nvPr/>
        </p:nvGrpSpPr>
        <p:grpSpPr bwMode="auto">
          <a:xfrm rot="20620668">
            <a:off x="11225294" y="549275"/>
            <a:ext cx="803194" cy="1099221"/>
            <a:chOff x="5856465" y="4334677"/>
            <a:chExt cx="1794207" cy="2042171"/>
          </a:xfrm>
        </p:grpSpPr>
        <p:pic>
          <p:nvPicPr>
            <p:cNvPr id="9" name="Picture 10" descr="Kadın NC-ön"/>
            <p:cNvPicPr>
              <a:picLocks noChangeAspect="1" noChangeArrowheads="1"/>
            </p:cNvPicPr>
            <p:nvPr/>
          </p:nvPicPr>
          <p:blipFill>
            <a:blip r:embed="rId3"/>
            <a:srcRect l="2768" b="2914"/>
            <a:stretch>
              <a:fillRect/>
            </a:stretch>
          </p:blipFill>
          <p:spPr bwMode="auto">
            <a:xfrm>
              <a:off x="5856465" y="4334677"/>
              <a:ext cx="1506357" cy="1826582"/>
            </a:xfrm>
            <a:prstGeom prst="rect">
              <a:avLst/>
            </a:prstGeom>
            <a:noFill/>
            <a:ln w="9525">
              <a:noFill/>
              <a:miter lim="800000"/>
              <a:headEnd/>
              <a:tailEnd/>
            </a:ln>
          </p:spPr>
        </p:pic>
        <p:pic>
          <p:nvPicPr>
            <p:cNvPr id="10" name="Picture 9" descr="Erkek NC-ön"/>
            <p:cNvPicPr>
              <a:picLocks noChangeAspect="1" noChangeArrowheads="1"/>
            </p:cNvPicPr>
            <p:nvPr/>
          </p:nvPicPr>
          <p:blipFill>
            <a:blip r:embed="rId4"/>
            <a:srcRect l="2789" b="838"/>
            <a:stretch>
              <a:fillRect/>
            </a:stretch>
          </p:blipFill>
          <p:spPr bwMode="auto">
            <a:xfrm>
              <a:off x="6156176" y="4550266"/>
              <a:ext cx="1494496" cy="1826582"/>
            </a:xfrm>
            <a:prstGeom prst="rect">
              <a:avLst/>
            </a:prstGeom>
            <a:noFill/>
            <a:ln w="9525">
              <a:noFill/>
              <a:miter lim="800000"/>
              <a:headEnd/>
              <a:tailEnd/>
            </a:ln>
          </p:spPr>
        </p:pic>
      </p:grpSp>
      <p:pic>
        <p:nvPicPr>
          <p:cNvPr id="11" name="Picture 2" descr="C:\Users\B&amp;B\Desktop\aile-cuzdani-haber-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031" y="5063982"/>
            <a:ext cx="1966040" cy="172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5540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525" y="855663"/>
            <a:ext cx="10023475" cy="5262979"/>
          </a:xfrm>
          <a:prstGeom prst="rect">
            <a:avLst/>
          </a:prstGeom>
          <a:noFill/>
          <a:ln w="9525">
            <a:noFill/>
            <a:miter lim="800000"/>
            <a:headEnd/>
            <a:tailEnd/>
          </a:ln>
        </p:spPr>
        <p:txBody>
          <a:bodyPr>
            <a:spAutoFit/>
          </a:bodyPr>
          <a:lstStyle/>
          <a:p>
            <a:r>
              <a:rPr lang="tr-TR" sz="2400" b="1" dirty="0">
                <a:solidFill>
                  <a:srgbClr val="008080"/>
                </a:solidFill>
              </a:rPr>
              <a:t>EVLENDİRME MEMURLARI</a:t>
            </a:r>
          </a:p>
          <a:p>
            <a:endParaRPr lang="tr-TR" sz="2400" b="1" dirty="0">
              <a:solidFill>
                <a:srgbClr val="008080"/>
              </a:solidFill>
            </a:endParaRPr>
          </a:p>
          <a:p>
            <a:pPr algn="just"/>
            <a:r>
              <a:rPr lang="tr-TR" sz="2400" dirty="0" smtClean="0">
                <a:solidFill>
                  <a:srgbClr val="008080"/>
                </a:solidFill>
              </a:rPr>
              <a:t>	Evlendirme </a:t>
            </a:r>
            <a:r>
              <a:rPr lang="tr-TR" sz="2400" dirty="0">
                <a:solidFill>
                  <a:srgbClr val="008080"/>
                </a:solidFill>
              </a:rPr>
              <a:t>işlemlerinin en iyi şekilde yürütülmesi amacıyla belediye başkanı ve muhtarlar dışında 5490 sayılı Nüfus Hizmetleri Kanununun 22’nci maddesinde yer alan “Bakanlık, evlendirme işlemlerinin nüfus ve vatandaşlık hizmetlerinin bütünlüğü içerisinde yürütülmesi için gereken her türlü tedbiri alır ve uygular. Evlendirme memuru; belediye bulunan yerlerde belediye başkanı veya bu işle görevlendireceği memur, köylerde muhtardır. Bakanlık, il nüfus ve vatandaşlık müdürlüklerine, nüfus müdürlüklerine, il ve ilçe müftülüklerine ve dış temsilciliklere evlendirme memurluğu yetkisi ve görevi verebilir.</a:t>
            </a:r>
          </a:p>
          <a:p>
            <a:endParaRPr lang="tr-TR" sz="2400" b="1" dirty="0" smtClean="0">
              <a:solidFill>
                <a:srgbClr val="008080"/>
              </a:solidFill>
            </a:endParaRPr>
          </a:p>
          <a:p>
            <a:endParaRPr lang="tr-TR" sz="2400" b="1" dirty="0">
              <a:solidFill>
                <a:srgbClr val="008080"/>
              </a:solidFill>
            </a:endParaRPr>
          </a:p>
        </p:txBody>
      </p:sp>
      <p:sp>
        <p:nvSpPr>
          <p:cNvPr id="5" name="Rectangle 4"/>
          <p:cNvSpPr/>
          <p:nvPr/>
        </p:nvSpPr>
        <p:spPr>
          <a:xfrm>
            <a:off x="0" y="0"/>
            <a:ext cx="12192000" cy="41116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ectangle 5"/>
          <p:cNvSpPr/>
          <p:nvPr/>
        </p:nvSpPr>
        <p:spPr>
          <a:xfrm>
            <a:off x="735013" y="741363"/>
            <a:ext cx="10287000" cy="5924550"/>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pic>
        <p:nvPicPr>
          <p:cNvPr id="7" name="İçerik Yer Tutucusu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rot="19520687">
            <a:off x="11027711" y="5796965"/>
            <a:ext cx="1117605" cy="691798"/>
          </a:xfrm>
          <a:prstGeom prst="rect">
            <a:avLst/>
          </a:prstGeom>
          <a:noFill/>
          <a:ln w="9525">
            <a:noFill/>
            <a:miter lim="800000"/>
            <a:headEnd/>
            <a:tailEnd/>
          </a:ln>
        </p:spPr>
      </p:pic>
      <p:grpSp>
        <p:nvGrpSpPr>
          <p:cNvPr id="8" name="32 Grup"/>
          <p:cNvGrpSpPr>
            <a:grpSpLocks/>
          </p:cNvGrpSpPr>
          <p:nvPr/>
        </p:nvGrpSpPr>
        <p:grpSpPr bwMode="auto">
          <a:xfrm rot="20620668">
            <a:off x="11225294" y="549275"/>
            <a:ext cx="803194" cy="1099221"/>
            <a:chOff x="5856465" y="4334677"/>
            <a:chExt cx="1794207" cy="2042171"/>
          </a:xfrm>
        </p:grpSpPr>
        <p:pic>
          <p:nvPicPr>
            <p:cNvPr id="9" name="Picture 10" descr="Kadın NC-ön"/>
            <p:cNvPicPr>
              <a:picLocks noChangeAspect="1" noChangeArrowheads="1"/>
            </p:cNvPicPr>
            <p:nvPr/>
          </p:nvPicPr>
          <p:blipFill>
            <a:blip r:embed="rId3"/>
            <a:srcRect l="2768" b="2914"/>
            <a:stretch>
              <a:fillRect/>
            </a:stretch>
          </p:blipFill>
          <p:spPr bwMode="auto">
            <a:xfrm>
              <a:off x="5856465" y="4334677"/>
              <a:ext cx="1506357" cy="1826582"/>
            </a:xfrm>
            <a:prstGeom prst="rect">
              <a:avLst/>
            </a:prstGeom>
            <a:noFill/>
            <a:ln w="9525">
              <a:noFill/>
              <a:miter lim="800000"/>
              <a:headEnd/>
              <a:tailEnd/>
            </a:ln>
          </p:spPr>
        </p:pic>
        <p:pic>
          <p:nvPicPr>
            <p:cNvPr id="10" name="Picture 9" descr="Erkek NC-ön"/>
            <p:cNvPicPr>
              <a:picLocks noChangeAspect="1" noChangeArrowheads="1"/>
            </p:cNvPicPr>
            <p:nvPr/>
          </p:nvPicPr>
          <p:blipFill>
            <a:blip r:embed="rId4"/>
            <a:srcRect l="2789" b="838"/>
            <a:stretch>
              <a:fillRect/>
            </a:stretch>
          </p:blipFill>
          <p:spPr bwMode="auto">
            <a:xfrm>
              <a:off x="6156176" y="4550266"/>
              <a:ext cx="1494496" cy="1826582"/>
            </a:xfrm>
            <a:prstGeom prst="rect">
              <a:avLst/>
            </a:prstGeom>
            <a:noFill/>
            <a:ln w="9525">
              <a:noFill/>
              <a:miter lim="800000"/>
              <a:headEnd/>
              <a:tailEnd/>
            </a:ln>
          </p:spPr>
        </p:pic>
      </p:grpSp>
      <p:pic>
        <p:nvPicPr>
          <p:cNvPr id="11" name="Picture 2" descr="C:\Users\B&amp;B\Desktop\aile-cuzdani-haber-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031" y="5063982"/>
            <a:ext cx="1966040" cy="172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53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761</TotalTime>
  <Words>1063</Words>
  <Application>Microsoft Office PowerPoint</Application>
  <PresentationFormat>Geniş ekran</PresentationFormat>
  <Paragraphs>437</Paragraphs>
  <Slides>76</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76</vt:i4>
      </vt:variant>
    </vt:vector>
  </HeadingPairs>
  <TitlesOfParts>
    <vt:vector size="82" baseType="lpstr">
      <vt:lpstr>Arial</vt:lpstr>
      <vt:lpstr>Arial Black</vt:lpstr>
      <vt:lpstr>Calibri</vt:lpstr>
      <vt:lpstr>Calibri Light</vt:lpstr>
      <vt:lpstr>Times New Roman</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halil hince</dc:creator>
  <cp:lastModifiedBy>Yıldırım BAHADIR</cp:lastModifiedBy>
  <cp:revision>66</cp:revision>
  <dcterms:created xsi:type="dcterms:W3CDTF">2017-10-19T07:55:48Z</dcterms:created>
  <dcterms:modified xsi:type="dcterms:W3CDTF">2017-12-05T12:01:32Z</dcterms:modified>
</cp:coreProperties>
</file>